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2"/>
  </p:notesMasterIdLst>
  <p:handoutMasterIdLst>
    <p:handoutMasterId r:id="rId63"/>
  </p:handoutMasterIdLst>
  <p:sldIdLst>
    <p:sldId id="327" r:id="rId5"/>
    <p:sldId id="330" r:id="rId6"/>
    <p:sldId id="331" r:id="rId7"/>
    <p:sldId id="333" r:id="rId8"/>
    <p:sldId id="334" r:id="rId9"/>
    <p:sldId id="298" r:id="rId10"/>
    <p:sldId id="262" r:id="rId11"/>
    <p:sldId id="263" r:id="rId12"/>
    <p:sldId id="336" r:id="rId13"/>
    <p:sldId id="299" r:id="rId14"/>
    <p:sldId id="337" r:id="rId15"/>
    <p:sldId id="338" r:id="rId16"/>
    <p:sldId id="266" r:id="rId17"/>
    <p:sldId id="265" r:id="rId18"/>
    <p:sldId id="276" r:id="rId19"/>
    <p:sldId id="339" r:id="rId20"/>
    <p:sldId id="303" r:id="rId21"/>
    <p:sldId id="340" r:id="rId22"/>
    <p:sldId id="293" r:id="rId23"/>
    <p:sldId id="277" r:id="rId24"/>
    <p:sldId id="341" r:id="rId25"/>
    <p:sldId id="342"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43" r:id="rId46"/>
    <p:sldId id="318" r:id="rId47"/>
    <p:sldId id="344" r:id="rId48"/>
    <p:sldId id="319" r:id="rId49"/>
    <p:sldId id="345" r:id="rId50"/>
    <p:sldId id="321" r:id="rId51"/>
    <p:sldId id="322" r:id="rId52"/>
    <p:sldId id="323" r:id="rId53"/>
    <p:sldId id="324" r:id="rId54"/>
    <p:sldId id="346" r:id="rId55"/>
    <p:sldId id="288" r:id="rId56"/>
    <p:sldId id="289" r:id="rId57"/>
    <p:sldId id="320" r:id="rId58"/>
    <p:sldId id="274" r:id="rId59"/>
    <p:sldId id="275" r:id="rId60"/>
    <p:sldId id="329" r:id="rId6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5/31/2025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36DFC-8079-5DEC-2577-C228B9A577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71D5DC-4021-F151-7E0C-75AE4928E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FC22D-43EB-207B-1F7E-E29960E262D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0FD40191-1B5D-ECE1-9D36-EBC5478A9B9C}"/>
              </a:ext>
            </a:extLst>
          </p:cNvPr>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330697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E6B68-06CD-CE86-4A0B-AC265C617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A7F3E-8458-3FBE-277D-F79525F8A4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03018-C81D-20F3-BE1F-A13D11C72D1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7BFE081F-4C36-FEC6-C0EE-2A2A5A850F4C}"/>
              </a:ext>
            </a:extLst>
          </p:cNvPr>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175739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5/31/2025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itisha3135/Applied_Data_Science_Capstone_Project/blob/main/Lab-0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tisha3135/Applied_Data_Science_Capstone_Project/blob/main/Lab-02-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tisha3135/Applied_Data_Science_Capstone_Project/blob/main/Lab-03-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tisha3135/Applied_Data_Science_Capstone_Project/blob/main/Lab-05-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tisha3135/Applied_Data_Science_Capstone_Project/blob/main/Lab-0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itisha3135/Applied_Data_Science_Capstone_Project/blob/main/Lab-06-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itisha3135/Applied_Data_Science_Capstone_Project/blob/main/Lab-07-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itisha3135/Applied_Data_Science_Capstone_Project/blob/main/Lab-08-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Nitisha Nikhare</a:t>
            </a: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May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25000" lnSpcReduction="20000"/>
          </a:bodyPr>
          <a:lstStyle/>
          <a:p>
            <a:pPr marL="0" indent="0">
              <a:buNone/>
            </a:pPr>
            <a:endParaRPr lang="en-US" sz="2200" dirty="0">
              <a:solidFill>
                <a:srgbClr val="1C7DDB"/>
              </a:solidFill>
              <a:latin typeface="IBM Plex Mono Text" panose="020B0509050203000203"/>
            </a:endParaRPr>
          </a:p>
          <a:p>
            <a:pPr marL="0" indent="0" algn="ctr">
              <a:buNone/>
            </a:pPr>
            <a:r>
              <a:rPr lang="en-US" sz="4800" dirty="0">
                <a:latin typeface="IBM Plex Mono Text" panose="020B0509050203000203"/>
                <a:cs typeface="Calibri"/>
              </a:rPr>
              <a:t>Define Data Requirements</a:t>
            </a:r>
          </a:p>
          <a:p>
            <a:pPr marL="0" indent="0" algn="ctr">
              <a:buNone/>
            </a:pPr>
            <a:r>
              <a:rPr lang="en-US" sz="4800" dirty="0">
                <a:latin typeface="IBM Plex Mono Text" panose="020B0509050203000203"/>
                <a:cs typeface="Calibri"/>
              </a:rPr>
              <a:t>        ↓</a:t>
            </a:r>
          </a:p>
          <a:p>
            <a:pPr marL="0" indent="0" algn="ctr">
              <a:buNone/>
            </a:pPr>
            <a:r>
              <a:rPr lang="en-US" sz="4800" dirty="0">
                <a:latin typeface="IBM Plex Mono Text" panose="020B0509050203000203"/>
                <a:cs typeface="Calibri"/>
              </a:rPr>
              <a:t>Connect to SpaceX API</a:t>
            </a:r>
          </a:p>
          <a:p>
            <a:pPr marL="0" indent="0" algn="ctr">
              <a:buNone/>
            </a:pPr>
            <a:r>
              <a:rPr lang="en-US" sz="4800" dirty="0">
                <a:latin typeface="IBM Plex Mono Text" panose="020B0509050203000203"/>
                <a:cs typeface="Calibri"/>
              </a:rPr>
              <a:t>        ↓</a:t>
            </a:r>
          </a:p>
          <a:p>
            <a:pPr marL="0" indent="0" algn="ctr">
              <a:buNone/>
            </a:pPr>
            <a:r>
              <a:rPr lang="en-US" sz="4800" dirty="0">
                <a:latin typeface="IBM Plex Mono Text" panose="020B0509050203000203"/>
                <a:cs typeface="Calibri"/>
              </a:rPr>
              <a:t>Send HTTP GET Requests</a:t>
            </a:r>
          </a:p>
          <a:p>
            <a:pPr marL="0" indent="0" algn="ctr">
              <a:buNone/>
            </a:pPr>
            <a:r>
              <a:rPr lang="en-US" sz="4800" dirty="0">
                <a:latin typeface="IBM Plex Mono Text" panose="020B0509050203000203"/>
                <a:cs typeface="Calibri"/>
              </a:rPr>
              <a:t>        ↓</a:t>
            </a:r>
          </a:p>
          <a:p>
            <a:pPr marL="0" indent="0" algn="ctr">
              <a:buNone/>
            </a:pPr>
            <a:r>
              <a:rPr lang="en-US" sz="4800" dirty="0">
                <a:latin typeface="IBM Plex Mono Text" panose="020B0509050203000203"/>
                <a:cs typeface="Calibri"/>
              </a:rPr>
              <a:t>Receive JSON Response</a:t>
            </a:r>
          </a:p>
          <a:p>
            <a:pPr marL="0" indent="0" algn="ctr">
              <a:buNone/>
            </a:pPr>
            <a:r>
              <a:rPr lang="en-US" sz="4800" dirty="0">
                <a:latin typeface="IBM Plex Mono Text" panose="020B0509050203000203"/>
                <a:cs typeface="Calibri"/>
              </a:rPr>
              <a:t>        ↓</a:t>
            </a:r>
          </a:p>
          <a:p>
            <a:pPr marL="0" indent="0" algn="ctr">
              <a:buNone/>
            </a:pPr>
            <a:r>
              <a:rPr lang="en-US" sz="4800" dirty="0">
                <a:latin typeface="IBM Plex Mono Text" panose="020B0509050203000203"/>
                <a:cs typeface="Calibri"/>
              </a:rPr>
              <a:t>Parse and Extract Fields (launchpad, rocket, payload, outcome, etc.)</a:t>
            </a:r>
          </a:p>
          <a:p>
            <a:pPr marL="0" indent="0" algn="ctr">
              <a:buNone/>
            </a:pPr>
            <a:r>
              <a:rPr lang="en-US" sz="4800" dirty="0">
                <a:latin typeface="IBM Plex Mono Text" panose="020B0509050203000203"/>
                <a:cs typeface="Calibri"/>
              </a:rPr>
              <a:t>        ↓</a:t>
            </a:r>
          </a:p>
          <a:p>
            <a:pPr marL="0" indent="0" algn="ctr">
              <a:buNone/>
            </a:pPr>
            <a:r>
              <a:rPr lang="en-US" sz="4800" dirty="0">
                <a:latin typeface="IBM Plex Mono Text" panose="020B0509050203000203"/>
                <a:cs typeface="Calibri"/>
              </a:rPr>
              <a:t>Normalize &amp; Clean the Data</a:t>
            </a:r>
          </a:p>
          <a:p>
            <a:pPr marL="0" indent="0" algn="ctr">
              <a:buNone/>
            </a:pPr>
            <a:r>
              <a:rPr lang="en-US" sz="4800" dirty="0">
                <a:latin typeface="IBM Plex Mono Text" panose="020B0509050203000203"/>
                <a:cs typeface="Calibri"/>
              </a:rPr>
              <a:t>        ↓</a:t>
            </a:r>
          </a:p>
          <a:p>
            <a:pPr marL="0" indent="0" algn="ctr">
              <a:buNone/>
            </a:pPr>
            <a:r>
              <a:rPr lang="en-US" sz="4800" dirty="0">
                <a:latin typeface="IBM Plex Mono Text" panose="020B0509050203000203"/>
                <a:cs typeface="Calibri"/>
              </a:rPr>
              <a:t>Save Structured Data Locally (CSV/JSON)</a:t>
            </a:r>
          </a:p>
          <a:p>
            <a:pPr marL="0" indent="0" algn="ctr">
              <a:buNone/>
            </a:pPr>
            <a:r>
              <a:rPr lang="en-US" sz="4800" dirty="0">
                <a:latin typeface="IBM Plex Mono Text" panose="020B0509050203000203"/>
                <a:cs typeface="Calibri"/>
              </a:rPr>
              <a:t>        ↓</a:t>
            </a:r>
          </a:p>
          <a:p>
            <a:pPr marL="0" indent="0" algn="ctr">
              <a:buNone/>
            </a:pPr>
            <a:r>
              <a:rPr lang="en-US" sz="4800" dirty="0">
                <a:latin typeface="IBM Plex Mono Text" panose="020B0509050203000203"/>
                <a:cs typeface="Calibri"/>
              </a:rPr>
              <a:t>Validate for Completeness and Accuracy</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buNone/>
            </a:pPr>
            <a:r>
              <a:rPr lang="en-IN" sz="1600" b="1" dirty="0">
                <a:latin typeface="IBM Plex Mono Text"/>
              </a:rPr>
              <a:t>Key Phrases (You can bullet these in your slide):</a:t>
            </a:r>
          </a:p>
          <a:p>
            <a:pPr>
              <a:buFont typeface="Arial" panose="020B0604020202020204" pitchFamily="34" charset="0"/>
              <a:buChar char="•"/>
            </a:pPr>
            <a:r>
              <a:rPr lang="en-IN" sz="1600" dirty="0">
                <a:latin typeface="IBM Plex Mono Text"/>
              </a:rPr>
              <a:t>REST API Integration</a:t>
            </a:r>
          </a:p>
          <a:p>
            <a:pPr>
              <a:buFont typeface="Arial" panose="020B0604020202020204" pitchFamily="34" charset="0"/>
              <a:buChar char="•"/>
            </a:pPr>
            <a:r>
              <a:rPr lang="en-IN" sz="1600" dirty="0">
                <a:latin typeface="IBM Plex Mono Text"/>
              </a:rPr>
              <a:t>SpaceX API v4 Endpoint</a:t>
            </a:r>
          </a:p>
          <a:p>
            <a:pPr>
              <a:buFont typeface="Arial" panose="020B0604020202020204" pitchFamily="34" charset="0"/>
              <a:buChar char="•"/>
            </a:pPr>
            <a:r>
              <a:rPr lang="en-IN" sz="1600" dirty="0">
                <a:latin typeface="IBM Plex Mono Text"/>
              </a:rPr>
              <a:t>HTTP GET Requests using Python</a:t>
            </a:r>
          </a:p>
          <a:p>
            <a:pPr>
              <a:buFont typeface="Arial" panose="020B0604020202020204" pitchFamily="34" charset="0"/>
              <a:buChar char="•"/>
            </a:pPr>
            <a:r>
              <a:rPr lang="en-IN" sz="1600" dirty="0">
                <a:latin typeface="IBM Plex Mono Text"/>
              </a:rPr>
              <a:t>JSON Response Parsing</a:t>
            </a:r>
          </a:p>
          <a:p>
            <a:pPr>
              <a:buFont typeface="Arial" panose="020B0604020202020204" pitchFamily="34" charset="0"/>
              <a:buChar char="•"/>
            </a:pPr>
            <a:r>
              <a:rPr lang="en-IN" sz="1600" dirty="0">
                <a:latin typeface="IBM Plex Mono Text"/>
              </a:rPr>
              <a:t>Payload, Launch, Rocket, and Core Data</a:t>
            </a:r>
          </a:p>
          <a:p>
            <a:pPr>
              <a:buFont typeface="Arial" panose="020B0604020202020204" pitchFamily="34" charset="0"/>
              <a:buChar char="•"/>
            </a:pPr>
            <a:r>
              <a:rPr lang="en-IN" sz="1600" dirty="0">
                <a:latin typeface="IBM Plex Mono Text"/>
              </a:rPr>
              <a:t>Data Normalization and Structuring</a:t>
            </a:r>
          </a:p>
          <a:p>
            <a:pPr>
              <a:buFont typeface="Arial" panose="020B0604020202020204" pitchFamily="34" charset="0"/>
              <a:buChar char="•"/>
            </a:pPr>
            <a:r>
              <a:rPr lang="en-IN" sz="1600" dirty="0">
                <a:latin typeface="IBM Plex Mono Text"/>
              </a:rPr>
              <a:t>CSV File Export for Further Analysis</a:t>
            </a:r>
          </a:p>
          <a:p>
            <a:pPr>
              <a:buFont typeface="Arial" panose="020B0604020202020204" pitchFamily="34" charset="0"/>
              <a:buChar char="•"/>
            </a:pPr>
            <a:r>
              <a:rPr lang="en-IN" sz="1600" dirty="0">
                <a:latin typeface="IBM Plex Mono Text"/>
              </a:rPr>
              <a:t>Validation of Retrieved Data</a:t>
            </a:r>
            <a:endParaRPr lang="en-US" sz="2200" dirty="0">
              <a:solidFill>
                <a:schemeClr val="accent3">
                  <a:lumMod val="25000"/>
                </a:schemeClr>
              </a:solidFill>
              <a:latin typeface="IBM Plex Mono Text"/>
            </a:endParaRPr>
          </a:p>
          <a:p>
            <a:pPr>
              <a:lnSpc>
                <a:spcPct val="100000"/>
              </a:lnSpc>
              <a:spcBef>
                <a:spcPts val="1400"/>
              </a:spcBef>
              <a:buFont typeface="Wingdings" panose="05000000000000000000" pitchFamily="2" charset="2"/>
              <a:buChar char="q"/>
            </a:pPr>
            <a:r>
              <a:rPr lang="en-US" sz="1600" dirty="0">
                <a:solidFill>
                  <a:schemeClr val="accent3">
                    <a:lumMod val="25000"/>
                  </a:schemeClr>
                </a:solidFill>
                <a:latin typeface="IBM Plex Mono Text"/>
              </a:rPr>
              <a:t>The GitHub URL of the completed SpaceX API calls notebook :  </a:t>
            </a:r>
            <a:r>
              <a:rPr lang="en-US" sz="1600" dirty="0">
                <a:solidFill>
                  <a:schemeClr val="accent3">
                    <a:lumMod val="25000"/>
                  </a:schemeClr>
                </a:solidFill>
                <a:latin typeface="IBM Plex Mono Text"/>
                <a:hlinkClick r:id="rId3"/>
              </a:rPr>
              <a:t>https://github.com/nitisha3135/Applied_Data_Science_Capstone_Project/blob/main/Lab-01-jupyter-labs-spacex-data-collection-api.ipynb</a:t>
            </a:r>
            <a:endParaRPr lang="en-US" sz="1800" dirty="0">
              <a:latin typeface="IBM Plex Mono Text"/>
            </a:endParaRPr>
          </a:p>
          <a:p>
            <a:pPr marL="0" indent="0">
              <a:buNone/>
            </a:pPr>
            <a:endParaRPr lang="en-US" dirty="0">
              <a:latin typeface="IBM Plex Mono Text"/>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B7139003-9D08-61FA-CE27-E4E617FFB241}"/>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A329E8-75A6-05E5-3E95-32C1877B767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9FC8A1B1-6FD8-E222-48F3-01D2C8EC8BED}"/>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buNone/>
            </a:pPr>
            <a:r>
              <a:rPr lang="en-IN" sz="1600" b="1" dirty="0">
                <a:latin typeface="IBM Plex Mono Text"/>
              </a:rPr>
              <a:t>Key Phrases For Web Scraping:</a:t>
            </a:r>
          </a:p>
          <a:p>
            <a:pPr>
              <a:buFont typeface="Arial" panose="020B0604020202020204" pitchFamily="34" charset="0"/>
              <a:buChar char="•"/>
            </a:pPr>
            <a:r>
              <a:rPr lang="en-IN" sz="1600" dirty="0">
                <a:latin typeface="IBM Plex Mono Text"/>
              </a:rPr>
              <a:t>Identify Target Webpage</a:t>
            </a:r>
          </a:p>
          <a:p>
            <a:pPr>
              <a:buFont typeface="Arial" panose="020B0604020202020204" pitchFamily="34" charset="0"/>
              <a:buChar char="•"/>
            </a:pPr>
            <a:r>
              <a:rPr lang="en-IN" sz="1600" dirty="0">
                <a:latin typeface="IBM Plex Mono Text"/>
              </a:rPr>
              <a:t>Inspect HTML structure with Developer Tools</a:t>
            </a:r>
          </a:p>
          <a:p>
            <a:pPr>
              <a:buFont typeface="Arial" panose="020B0604020202020204" pitchFamily="34" charset="0"/>
              <a:buChar char="•"/>
            </a:pPr>
            <a:r>
              <a:rPr lang="en-IN" sz="1600" dirty="0">
                <a:latin typeface="IBM Plex Mono Text"/>
              </a:rPr>
              <a:t>Use request to Fetch Web Content</a:t>
            </a:r>
          </a:p>
          <a:p>
            <a:pPr>
              <a:buFont typeface="Arial" panose="020B0604020202020204" pitchFamily="34" charset="0"/>
              <a:buChar char="•"/>
            </a:pPr>
            <a:r>
              <a:rPr lang="en-IN" sz="1600" dirty="0">
                <a:latin typeface="IBM Plex Mono Text"/>
              </a:rPr>
              <a:t>Parse HTML with </a:t>
            </a:r>
            <a:r>
              <a:rPr lang="en-IN" sz="1600" dirty="0" err="1">
                <a:latin typeface="IBM Plex Mono Text"/>
              </a:rPr>
              <a:t>BeautifulSoup</a:t>
            </a:r>
            <a:endParaRPr lang="en-IN" sz="1600" dirty="0">
              <a:latin typeface="IBM Plex Mono Text"/>
            </a:endParaRPr>
          </a:p>
          <a:p>
            <a:pPr>
              <a:buFont typeface="Arial" panose="020B0604020202020204" pitchFamily="34" charset="0"/>
              <a:buChar char="•"/>
            </a:pPr>
            <a:r>
              <a:rPr lang="en-IN" sz="1600" dirty="0">
                <a:latin typeface="IBM Plex Mono Text"/>
              </a:rPr>
              <a:t>Locate and Extract Data Tags</a:t>
            </a:r>
          </a:p>
          <a:p>
            <a:pPr>
              <a:buFont typeface="Arial" panose="020B0604020202020204" pitchFamily="34" charset="0"/>
              <a:buChar char="•"/>
            </a:pPr>
            <a:r>
              <a:rPr lang="en-IN" sz="1600" dirty="0">
                <a:latin typeface="IBM Plex Mono Text"/>
              </a:rPr>
              <a:t>Clean and Normalize Extracted Data</a:t>
            </a:r>
          </a:p>
          <a:p>
            <a:pPr>
              <a:buFont typeface="Arial" panose="020B0604020202020204" pitchFamily="34" charset="0"/>
              <a:buChar char="•"/>
            </a:pPr>
            <a:r>
              <a:rPr lang="en-IN" sz="1600" dirty="0">
                <a:latin typeface="IBM Plex Mono Text"/>
              </a:rPr>
              <a:t>Merge with API Data (if required)</a:t>
            </a:r>
          </a:p>
          <a:p>
            <a:pPr>
              <a:buFont typeface="Arial" panose="020B0604020202020204" pitchFamily="34" charset="0"/>
              <a:buChar char="•"/>
            </a:pPr>
            <a:r>
              <a:rPr lang="en-IN" sz="1600" dirty="0">
                <a:solidFill>
                  <a:schemeClr val="accent3">
                    <a:lumMod val="25000"/>
                  </a:schemeClr>
                </a:solidFill>
                <a:latin typeface="IBM Plex Mono Text"/>
              </a:rPr>
              <a:t>Save Final Dataset for EDA and </a:t>
            </a:r>
            <a:r>
              <a:rPr lang="en-IN" sz="1600" dirty="0" err="1">
                <a:solidFill>
                  <a:schemeClr val="accent3">
                    <a:lumMod val="25000"/>
                  </a:schemeClr>
                </a:solidFill>
                <a:latin typeface="IBM Plex Mono Text"/>
              </a:rPr>
              <a:t>Modeling</a:t>
            </a:r>
            <a:endParaRPr lang="en-US" sz="2200" dirty="0">
              <a:solidFill>
                <a:schemeClr val="accent3">
                  <a:lumMod val="25000"/>
                </a:schemeClr>
              </a:solidFill>
              <a:latin typeface="IBM Plex Mono Text"/>
            </a:endParaRPr>
          </a:p>
          <a:p>
            <a:pPr>
              <a:lnSpc>
                <a:spcPct val="100000"/>
              </a:lnSpc>
              <a:spcBef>
                <a:spcPts val="1400"/>
              </a:spcBef>
              <a:buFont typeface="Wingdings" panose="05000000000000000000" pitchFamily="2" charset="2"/>
              <a:buChar char="q"/>
            </a:pPr>
            <a:r>
              <a:rPr lang="en-US" sz="1600" dirty="0">
                <a:solidFill>
                  <a:schemeClr val="accent3">
                    <a:lumMod val="25000"/>
                  </a:schemeClr>
                </a:solidFill>
                <a:latin typeface="IBM Plex Mono Text"/>
              </a:rPr>
              <a:t>The GitHub URL of the completed Web Scraping notebook : </a:t>
            </a:r>
            <a:r>
              <a:rPr lang="en-US" sz="1600" dirty="0">
                <a:solidFill>
                  <a:schemeClr val="accent3">
                    <a:lumMod val="25000"/>
                  </a:schemeClr>
                </a:solidFill>
                <a:latin typeface="IBM Plex Mono Text"/>
                <a:hlinkClick r:id="rId3"/>
              </a:rPr>
              <a:t>https://github.com/nitisha3135/Applied_Data_Science_Capstone_Project/blob/main/Lab-02-jupyter-labs-webscraping.ipynb</a:t>
            </a:r>
            <a:endParaRPr lang="en-US" sz="1800" dirty="0">
              <a:latin typeface="IBM Plex Mono Text"/>
            </a:endParaRPr>
          </a:p>
          <a:p>
            <a:pPr marL="0" indent="0">
              <a:buNone/>
            </a:pPr>
            <a:endParaRPr lang="en-US" dirty="0">
              <a:latin typeface="IBM Plex Mono Text"/>
            </a:endParaRPr>
          </a:p>
        </p:txBody>
      </p:sp>
      <p:sp>
        <p:nvSpPr>
          <p:cNvPr id="2" name="Content Placeholder 4">
            <a:extLst>
              <a:ext uri="{FF2B5EF4-FFF2-40B4-BE49-F238E27FC236}">
                <a16:creationId xmlns:a16="http://schemas.microsoft.com/office/drawing/2014/main" id="{F4DC871A-D226-69E9-2EF3-E459D2EFAB44}"/>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400" dirty="0">
              <a:latin typeface="IBM Plex Mono Text"/>
            </a:endParaRPr>
          </a:p>
          <a:p>
            <a:pPr marL="0" indent="0" algn="ctr">
              <a:buFont typeface="Arial" panose="020B0604020202020204" pitchFamily="34" charset="0"/>
              <a:buNone/>
            </a:pPr>
            <a:r>
              <a:rPr lang="en-US" sz="1400" dirty="0">
                <a:latin typeface="IBM Plex Mono Text"/>
              </a:rPr>
              <a:t>Identify Web Page to Scrape</a:t>
            </a:r>
          </a:p>
          <a:p>
            <a:pPr marL="0" indent="0" algn="ctr">
              <a:buFont typeface="Arial" panose="020B0604020202020204" pitchFamily="34" charset="0"/>
              <a:buNone/>
            </a:pPr>
            <a:r>
              <a:rPr lang="en-US" sz="1400" dirty="0">
                <a:latin typeface="IBM Plex Mono Text"/>
              </a:rPr>
              <a:t>        ↓</a:t>
            </a:r>
          </a:p>
          <a:p>
            <a:pPr marL="0" indent="0" algn="ctr">
              <a:buFont typeface="Arial" panose="020B0604020202020204" pitchFamily="34" charset="0"/>
              <a:buNone/>
            </a:pPr>
            <a:r>
              <a:rPr lang="en-US" sz="1400" dirty="0">
                <a:latin typeface="IBM Plex Mono Text"/>
              </a:rPr>
              <a:t>Inspect HTML Structure (Elements, Classes, IDs)</a:t>
            </a:r>
          </a:p>
          <a:p>
            <a:pPr marL="0" indent="0" algn="ctr">
              <a:buFont typeface="Arial" panose="020B0604020202020204" pitchFamily="34" charset="0"/>
              <a:buNone/>
            </a:pPr>
            <a:r>
              <a:rPr lang="en-US" sz="1400" dirty="0">
                <a:latin typeface="IBM Plex Mono Text"/>
              </a:rPr>
              <a:t>        ↓</a:t>
            </a:r>
          </a:p>
          <a:p>
            <a:pPr marL="0" indent="0" algn="ctr">
              <a:buFont typeface="Arial" panose="020B0604020202020204" pitchFamily="34" charset="0"/>
              <a:buNone/>
            </a:pPr>
            <a:r>
              <a:rPr lang="en-US" sz="1400" dirty="0">
                <a:latin typeface="IBM Plex Mono Text"/>
              </a:rPr>
              <a:t>Send HTTP GET Request (Using `requests`)</a:t>
            </a:r>
          </a:p>
          <a:p>
            <a:pPr marL="0" indent="0" algn="ctr">
              <a:buFont typeface="Arial" panose="020B0604020202020204" pitchFamily="34" charset="0"/>
              <a:buNone/>
            </a:pPr>
            <a:r>
              <a:rPr lang="en-US" sz="1400" dirty="0">
                <a:latin typeface="IBM Plex Mono Text"/>
              </a:rPr>
              <a:t>        ↓</a:t>
            </a:r>
          </a:p>
          <a:p>
            <a:pPr marL="0" indent="0" algn="ctr">
              <a:buFont typeface="Arial" panose="020B0604020202020204" pitchFamily="34" charset="0"/>
              <a:buNone/>
            </a:pPr>
            <a:r>
              <a:rPr lang="en-US" sz="1400" dirty="0">
                <a:latin typeface="IBM Plex Mono Text"/>
              </a:rPr>
              <a:t>Parse HTML Content with </a:t>
            </a:r>
            <a:r>
              <a:rPr lang="en-US" sz="1400" dirty="0" err="1">
                <a:latin typeface="IBM Plex Mono Text"/>
              </a:rPr>
              <a:t>BeautifulSoup</a:t>
            </a:r>
            <a:endParaRPr lang="en-US" sz="1400" dirty="0">
              <a:latin typeface="IBM Plex Mono Text"/>
            </a:endParaRPr>
          </a:p>
          <a:p>
            <a:pPr marL="0" indent="0" algn="ctr">
              <a:buFont typeface="Arial" panose="020B0604020202020204" pitchFamily="34" charset="0"/>
              <a:buNone/>
            </a:pPr>
            <a:r>
              <a:rPr lang="en-US" sz="1400" dirty="0">
                <a:latin typeface="IBM Plex Mono Text"/>
              </a:rPr>
              <a:t>        ↓</a:t>
            </a:r>
          </a:p>
          <a:p>
            <a:pPr marL="0" indent="0" algn="ctr">
              <a:buFont typeface="Arial" panose="020B0604020202020204" pitchFamily="34" charset="0"/>
              <a:buNone/>
            </a:pPr>
            <a:r>
              <a:rPr lang="en-US" sz="1400" dirty="0">
                <a:latin typeface="IBM Plex Mono Text"/>
              </a:rPr>
              <a:t>Locate and Extract Relevant Tags (e.g., &lt;table&gt;, &lt;td&gt;, &lt;span&gt;)</a:t>
            </a:r>
          </a:p>
          <a:p>
            <a:pPr marL="0" indent="0" algn="ctr">
              <a:buFont typeface="Arial" panose="020B0604020202020204" pitchFamily="34" charset="0"/>
              <a:buNone/>
            </a:pPr>
            <a:r>
              <a:rPr lang="en-US" sz="1400" dirty="0">
                <a:latin typeface="IBM Plex Mono Text"/>
              </a:rPr>
              <a:t>        ↓</a:t>
            </a:r>
          </a:p>
          <a:p>
            <a:pPr marL="0" indent="0" algn="ctr">
              <a:buFont typeface="Arial" panose="020B0604020202020204" pitchFamily="34" charset="0"/>
              <a:buNone/>
            </a:pPr>
            <a:r>
              <a:rPr lang="en-US" sz="1400" dirty="0">
                <a:latin typeface="IBM Plex Mono Text"/>
              </a:rPr>
              <a:t>Clean and Structure Data into </a:t>
            </a:r>
            <a:r>
              <a:rPr lang="en-US" sz="1400" dirty="0" err="1">
                <a:latin typeface="IBM Plex Mono Text"/>
              </a:rPr>
              <a:t>DataFrame</a:t>
            </a:r>
            <a:endParaRPr lang="en-US" sz="1400" dirty="0">
              <a:latin typeface="IBM Plex Mono Text"/>
            </a:endParaRPr>
          </a:p>
          <a:p>
            <a:pPr marL="0" indent="0" algn="ctr">
              <a:buFont typeface="Arial" panose="020B0604020202020204" pitchFamily="34" charset="0"/>
              <a:buNone/>
            </a:pPr>
            <a:r>
              <a:rPr lang="en-US" sz="1400" dirty="0">
                <a:latin typeface="IBM Plex Mono Text"/>
              </a:rPr>
              <a:t>        ↓</a:t>
            </a:r>
          </a:p>
          <a:p>
            <a:pPr marL="0" indent="0" algn="ctr">
              <a:buFont typeface="Arial" panose="020B0604020202020204" pitchFamily="34" charset="0"/>
              <a:buNone/>
            </a:pPr>
            <a:r>
              <a:rPr lang="en-US" sz="1400" dirty="0">
                <a:latin typeface="IBM Plex Mono Text"/>
              </a:rPr>
              <a:t>Merge with API Dataset (optional)</a:t>
            </a:r>
          </a:p>
          <a:p>
            <a:pPr marL="0" indent="0" algn="ctr">
              <a:buFont typeface="Arial" panose="020B0604020202020204" pitchFamily="34" charset="0"/>
              <a:buNone/>
            </a:pPr>
            <a:r>
              <a:rPr lang="en-US" sz="1400" dirty="0">
                <a:latin typeface="IBM Plex Mono Text"/>
              </a:rPr>
              <a:t>        ↓</a:t>
            </a:r>
          </a:p>
          <a:p>
            <a:pPr marL="0" indent="0" algn="ctr">
              <a:buFont typeface="Arial" panose="020B0604020202020204" pitchFamily="34" charset="0"/>
              <a:buNone/>
            </a:pPr>
            <a:r>
              <a:rPr lang="en-US" sz="1400" dirty="0">
                <a:latin typeface="IBM Plex Mono Text"/>
              </a:rPr>
              <a:t>Export to CSV or Continue with Analysis</a:t>
            </a:r>
          </a:p>
          <a:p>
            <a:pPr marL="0" indent="0" algn="ctr">
              <a:buFont typeface="Arial" panose="020B0604020202020204" pitchFamily="34" charset="0"/>
              <a:buNone/>
            </a:pPr>
            <a:endParaRPr lang="en-US" sz="1400" dirty="0">
              <a:latin typeface="IBM Plex Mono Text"/>
            </a:endParaRPr>
          </a:p>
        </p:txBody>
      </p:sp>
      <p:sp>
        <p:nvSpPr>
          <p:cNvPr id="7" name="Title 1">
            <a:extLst>
              <a:ext uri="{FF2B5EF4-FFF2-40B4-BE49-F238E27FC236}">
                <a16:creationId xmlns:a16="http://schemas.microsoft.com/office/drawing/2014/main" id="{A42C0CB0-0B8E-E7FC-64C6-3C4F21FCF1DF}"/>
              </a:ext>
            </a:extLst>
          </p:cNvPr>
          <p:cNvSpPr txBox="1">
            <a:spLocks/>
          </p:cNvSpPr>
          <p:nvPr/>
        </p:nvSpPr>
        <p:spPr>
          <a:xfrm>
            <a:off x="820738" y="5573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2755035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FBE3E51E-F6BF-8052-0DF7-812479DA0A17}"/>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A4091E4-59F0-A2B3-F81A-2F1F14310A4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D8FEF64E-0748-BDA0-DC9D-08A823D60D09}"/>
              </a:ext>
            </a:extLst>
          </p:cNvPr>
          <p:cNvSpPr>
            <a:spLocks noGrp="1"/>
          </p:cNvSpPr>
          <p:nvPr>
            <p:ph type="body" sz="half" idx="4294967295"/>
          </p:nvPr>
        </p:nvSpPr>
        <p:spPr>
          <a:xfrm>
            <a:off x="820738" y="1484541"/>
            <a:ext cx="4883376" cy="4514624"/>
          </a:xfrm>
          <a:prstGeom prst="rect">
            <a:avLst/>
          </a:prstGeom>
        </p:spPr>
        <p:txBody>
          <a:bodyPr vert="horz" lIns="91440" tIns="45720" rIns="91440" bIns="45720" rtlCol="0" anchor="t">
            <a:normAutofit/>
          </a:bodyPr>
          <a:lstStyle/>
          <a:p>
            <a:pPr>
              <a:buNone/>
            </a:pPr>
            <a:r>
              <a:rPr lang="en-IN" sz="1600" b="1" dirty="0">
                <a:latin typeface="IBM Plex Mono Text"/>
              </a:rPr>
              <a:t>Key Phrases for Data Wrangling:</a:t>
            </a:r>
          </a:p>
          <a:p>
            <a:pPr>
              <a:buFont typeface="Arial" panose="020B0604020202020204" pitchFamily="34" charset="0"/>
              <a:buChar char="•"/>
            </a:pPr>
            <a:r>
              <a:rPr lang="en-IN" sz="1600" dirty="0">
                <a:latin typeface="IBM Plex Mono Text"/>
              </a:rPr>
              <a:t>Data Cleaning</a:t>
            </a:r>
          </a:p>
          <a:p>
            <a:pPr>
              <a:buFont typeface="Arial" panose="020B0604020202020204" pitchFamily="34" charset="0"/>
              <a:buChar char="•"/>
            </a:pPr>
            <a:r>
              <a:rPr lang="en-IN" sz="1600" dirty="0">
                <a:latin typeface="IBM Plex Mono Text"/>
              </a:rPr>
              <a:t>Handling Missing and Null Values</a:t>
            </a:r>
          </a:p>
          <a:p>
            <a:pPr>
              <a:buFont typeface="Arial" panose="020B0604020202020204" pitchFamily="34" charset="0"/>
              <a:buChar char="•"/>
            </a:pPr>
            <a:r>
              <a:rPr lang="en-IN" sz="1600" dirty="0">
                <a:latin typeface="IBM Plex Mono Text"/>
              </a:rPr>
              <a:t>Type Conversion and Normalization</a:t>
            </a:r>
          </a:p>
          <a:p>
            <a:pPr>
              <a:buFont typeface="Arial" panose="020B0604020202020204" pitchFamily="34" charset="0"/>
              <a:buChar char="•"/>
            </a:pPr>
            <a:r>
              <a:rPr lang="en-IN" sz="1600" dirty="0">
                <a:latin typeface="IBM Plex Mono Text"/>
              </a:rPr>
              <a:t>Merging </a:t>
            </a:r>
            <a:r>
              <a:rPr lang="en-IN" sz="1600" dirty="0" err="1">
                <a:latin typeface="IBM Plex Mono Text"/>
              </a:rPr>
              <a:t>DataFrames</a:t>
            </a:r>
            <a:r>
              <a:rPr lang="en-IN" sz="1600" dirty="0">
                <a:latin typeface="IBM Plex Mono Text"/>
              </a:rPr>
              <a:t> from Multiple Sources</a:t>
            </a:r>
          </a:p>
          <a:p>
            <a:pPr>
              <a:buFont typeface="Arial" panose="020B0604020202020204" pitchFamily="34" charset="0"/>
              <a:buChar char="•"/>
            </a:pPr>
            <a:r>
              <a:rPr lang="en-IN" sz="1600" dirty="0">
                <a:latin typeface="IBM Plex Mono Text"/>
              </a:rPr>
              <a:t>Removing Duplicates</a:t>
            </a:r>
          </a:p>
          <a:p>
            <a:pPr>
              <a:buFont typeface="Arial" panose="020B0604020202020204" pitchFamily="34" charset="0"/>
              <a:buChar char="•"/>
            </a:pPr>
            <a:r>
              <a:rPr lang="en-IN" sz="1600" dirty="0">
                <a:latin typeface="IBM Plex Mono Text"/>
              </a:rPr>
              <a:t>Extracting New Columns (e.g., Year from Date)</a:t>
            </a:r>
          </a:p>
          <a:p>
            <a:pPr>
              <a:buFont typeface="Arial" panose="020B0604020202020204" pitchFamily="34" charset="0"/>
              <a:buChar char="•"/>
            </a:pPr>
            <a:r>
              <a:rPr lang="en-IN" sz="1600" dirty="0">
                <a:latin typeface="IBM Plex Mono Text"/>
              </a:rPr>
              <a:t>Feature Engineering</a:t>
            </a:r>
          </a:p>
          <a:p>
            <a:pPr>
              <a:buFont typeface="Arial" panose="020B0604020202020204" pitchFamily="34" charset="0"/>
              <a:buChar char="•"/>
            </a:pPr>
            <a:r>
              <a:rPr lang="en-IN" sz="1600" dirty="0">
                <a:latin typeface="IBM Plex Mono Text"/>
              </a:rPr>
              <a:t>Exporting Cleaned Data to CSV</a:t>
            </a:r>
          </a:p>
          <a:p>
            <a:pPr>
              <a:spcBef>
                <a:spcPts val="1600"/>
              </a:spcBef>
              <a:buFont typeface="Wingdings" panose="05000000000000000000" pitchFamily="2" charset="2"/>
              <a:buChar char="q"/>
            </a:pPr>
            <a:r>
              <a:rPr lang="en-US" sz="1600" dirty="0">
                <a:solidFill>
                  <a:schemeClr val="accent3">
                    <a:lumMod val="25000"/>
                  </a:schemeClr>
                </a:solidFill>
                <a:latin typeface="IBM Plex Mono Text"/>
              </a:rPr>
              <a:t>The GitHub URL of the completed Data Wrangling notebook : </a:t>
            </a:r>
            <a:r>
              <a:rPr lang="en-US" sz="1600" dirty="0">
                <a:solidFill>
                  <a:schemeClr val="accent3">
                    <a:lumMod val="25000"/>
                  </a:schemeClr>
                </a:solidFill>
                <a:latin typeface="IBM Plex Mono Text"/>
                <a:hlinkClick r:id="rId3"/>
              </a:rPr>
              <a:t>https://github.com/nitisha3135/Applied_Data_Science_Capstone_Project/blob/main/Lab-03-labs-jupyter-spacex-Data%20wrangling.ipynb</a:t>
            </a:r>
            <a:endParaRPr lang="en-US" sz="1800" dirty="0">
              <a:latin typeface="IBM Plex Mono Text"/>
            </a:endParaRPr>
          </a:p>
          <a:p>
            <a:pPr marL="0" indent="0">
              <a:buNone/>
            </a:pPr>
            <a:endParaRPr lang="en-IN" sz="1600" dirty="0">
              <a:latin typeface="IBM Plex Mono Text"/>
            </a:endParaRPr>
          </a:p>
          <a:p>
            <a:pPr marL="0" indent="0">
              <a:buNone/>
            </a:pPr>
            <a:endParaRPr lang="en-US" sz="1600" dirty="0">
              <a:latin typeface="IBM Plex Mono Text"/>
            </a:endParaRPr>
          </a:p>
        </p:txBody>
      </p:sp>
      <p:sp>
        <p:nvSpPr>
          <p:cNvPr id="2" name="Content Placeholder 4">
            <a:extLst>
              <a:ext uri="{FF2B5EF4-FFF2-40B4-BE49-F238E27FC236}">
                <a16:creationId xmlns:a16="http://schemas.microsoft.com/office/drawing/2014/main" id="{682E7129-E2BC-94C7-DA47-5B9CE6A3B074}"/>
              </a:ext>
            </a:extLst>
          </p:cNvPr>
          <p:cNvSpPr txBox="1">
            <a:spLocks/>
          </p:cNvSpPr>
          <p:nvPr/>
        </p:nvSpPr>
        <p:spPr>
          <a:xfrm>
            <a:off x="5932714" y="1480458"/>
            <a:ext cx="5438548" cy="4518706"/>
          </a:xfrm>
          <a:prstGeom prst="rect">
            <a:avLst/>
          </a:prstGeom>
          <a:ln>
            <a:solidFill>
              <a:srgbClr val="0B49CB"/>
            </a:solidFill>
            <a:prstDash val="dash"/>
          </a:ln>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400" dirty="0">
              <a:latin typeface="IBM Plex Mono Text" panose="020B0509050203000203"/>
            </a:endParaRPr>
          </a:p>
          <a:p>
            <a:pPr marL="0" indent="0" algn="ctr">
              <a:buFont typeface="Arial" panose="020B0604020202020204" pitchFamily="34" charset="0"/>
              <a:buNone/>
            </a:pPr>
            <a:r>
              <a:rPr lang="en-US" sz="1400" dirty="0">
                <a:latin typeface="IBM Plex Mono Text" panose="020B0509050203000203"/>
              </a:rPr>
              <a:t>Import Raw Data (from API &amp; Web Scraping)</a:t>
            </a:r>
          </a:p>
          <a:p>
            <a:pPr marL="0" indent="0" algn="ctr">
              <a:buFont typeface="Arial" panose="020B0604020202020204" pitchFamily="34" charset="0"/>
              <a:buNone/>
            </a:pPr>
            <a:r>
              <a:rPr lang="en-US" sz="1400" dirty="0">
                <a:latin typeface="IBM Plex Mono Text" panose="020B0509050203000203"/>
              </a:rPr>
              <a:t>          ↓</a:t>
            </a:r>
          </a:p>
          <a:p>
            <a:pPr marL="0" indent="0" algn="ctr">
              <a:buFont typeface="Arial" panose="020B0604020202020204" pitchFamily="34" charset="0"/>
              <a:buNone/>
            </a:pPr>
            <a:r>
              <a:rPr lang="en-US" sz="1400" dirty="0">
                <a:latin typeface="IBM Plex Mono Text" panose="020B0509050203000203"/>
              </a:rPr>
              <a:t>Inspect </a:t>
            </a:r>
            <a:r>
              <a:rPr lang="en-US" sz="1400" dirty="0" err="1">
                <a:latin typeface="IBM Plex Mono Text" panose="020B0509050203000203"/>
              </a:rPr>
              <a:t>DataFrames</a:t>
            </a:r>
            <a:r>
              <a:rPr lang="en-US" sz="1400" dirty="0">
                <a:latin typeface="IBM Plex Mono Text" panose="020B0509050203000203"/>
              </a:rPr>
              <a:t> for Shape and Types</a:t>
            </a:r>
          </a:p>
          <a:p>
            <a:pPr marL="0" indent="0" algn="ctr">
              <a:buFont typeface="Arial" panose="020B0604020202020204" pitchFamily="34" charset="0"/>
              <a:buNone/>
            </a:pPr>
            <a:r>
              <a:rPr lang="en-US" sz="1400" dirty="0">
                <a:latin typeface="IBM Plex Mono Text" panose="020B0509050203000203"/>
              </a:rPr>
              <a:t>          ↓</a:t>
            </a:r>
          </a:p>
          <a:p>
            <a:pPr marL="0" indent="0" algn="ctr">
              <a:buFont typeface="Arial" panose="020B0604020202020204" pitchFamily="34" charset="0"/>
              <a:buNone/>
            </a:pPr>
            <a:r>
              <a:rPr lang="en-US" sz="1400" dirty="0">
                <a:latin typeface="IBM Plex Mono Text" panose="020B0509050203000203"/>
              </a:rPr>
              <a:t>Handle Missing Values and </a:t>
            </a:r>
            <a:r>
              <a:rPr lang="en-US" sz="1400" dirty="0" err="1">
                <a:latin typeface="IBM Plex Mono Text" panose="020B0509050203000203"/>
              </a:rPr>
              <a:t>NaNs</a:t>
            </a:r>
            <a:endParaRPr lang="en-US" sz="1400" dirty="0">
              <a:latin typeface="IBM Plex Mono Text" panose="020B0509050203000203"/>
            </a:endParaRPr>
          </a:p>
          <a:p>
            <a:pPr marL="0" indent="0" algn="ctr">
              <a:buFont typeface="Arial" panose="020B0604020202020204" pitchFamily="34" charset="0"/>
              <a:buNone/>
            </a:pPr>
            <a:r>
              <a:rPr lang="en-US" sz="1400" dirty="0">
                <a:latin typeface="IBM Plex Mono Text" panose="020B0509050203000203"/>
              </a:rPr>
              <a:t>          ↓</a:t>
            </a:r>
          </a:p>
          <a:p>
            <a:pPr marL="0" indent="0" algn="ctr">
              <a:buFont typeface="Arial" panose="020B0604020202020204" pitchFamily="34" charset="0"/>
              <a:buNone/>
            </a:pPr>
            <a:r>
              <a:rPr lang="en-US" sz="1400" dirty="0">
                <a:latin typeface="IBM Plex Mono Text" panose="020B0509050203000203"/>
              </a:rPr>
              <a:t>Normalize Nested Columns (e.g., payloads, cores)</a:t>
            </a:r>
          </a:p>
          <a:p>
            <a:pPr marL="0" indent="0" algn="ctr">
              <a:buFont typeface="Arial" panose="020B0604020202020204" pitchFamily="34" charset="0"/>
              <a:buNone/>
            </a:pPr>
            <a:r>
              <a:rPr lang="en-US" sz="1400" dirty="0">
                <a:latin typeface="IBM Plex Mono Text" panose="020B0509050203000203"/>
              </a:rPr>
              <a:t>          ↓</a:t>
            </a:r>
          </a:p>
          <a:p>
            <a:pPr marL="0" indent="0" algn="ctr">
              <a:buFont typeface="Arial" panose="020B0604020202020204" pitchFamily="34" charset="0"/>
              <a:buNone/>
            </a:pPr>
            <a:r>
              <a:rPr lang="en-US" sz="1400" dirty="0">
                <a:latin typeface="IBM Plex Mono Text" panose="020B0509050203000203"/>
              </a:rPr>
              <a:t>Convert Data Types (Dates, Booleans, Floats)</a:t>
            </a:r>
          </a:p>
          <a:p>
            <a:pPr marL="0" indent="0" algn="ctr">
              <a:buFont typeface="Arial" panose="020B0604020202020204" pitchFamily="34" charset="0"/>
              <a:buNone/>
            </a:pPr>
            <a:r>
              <a:rPr lang="en-US" sz="1400" dirty="0">
                <a:latin typeface="IBM Plex Mono Text" panose="020B0509050203000203"/>
              </a:rPr>
              <a:t>          ↓</a:t>
            </a:r>
          </a:p>
          <a:p>
            <a:pPr marL="0" indent="0" algn="ctr">
              <a:buFont typeface="Arial" panose="020B0604020202020204" pitchFamily="34" charset="0"/>
              <a:buNone/>
            </a:pPr>
            <a:r>
              <a:rPr lang="en-US" sz="1400" dirty="0">
                <a:latin typeface="IBM Plex Mono Text" panose="020B0509050203000203"/>
              </a:rPr>
              <a:t>Merge API and Scraped </a:t>
            </a:r>
            <a:r>
              <a:rPr lang="en-US" sz="1400" dirty="0" err="1">
                <a:latin typeface="IBM Plex Mono Text" panose="020B0509050203000203"/>
              </a:rPr>
              <a:t>DataFrames</a:t>
            </a:r>
            <a:endParaRPr lang="en-US" sz="1400" dirty="0">
              <a:latin typeface="IBM Plex Mono Text" panose="020B0509050203000203"/>
            </a:endParaRPr>
          </a:p>
          <a:p>
            <a:pPr marL="0" indent="0" algn="ctr">
              <a:buFont typeface="Arial" panose="020B0604020202020204" pitchFamily="34" charset="0"/>
              <a:buNone/>
            </a:pPr>
            <a:r>
              <a:rPr lang="en-US" sz="1400" dirty="0">
                <a:latin typeface="IBM Plex Mono Text" panose="020B0509050203000203"/>
              </a:rPr>
              <a:t>          ↓</a:t>
            </a:r>
          </a:p>
          <a:p>
            <a:pPr marL="0" indent="0" algn="ctr">
              <a:buFont typeface="Arial" panose="020B0604020202020204" pitchFamily="34" charset="0"/>
              <a:buNone/>
            </a:pPr>
            <a:r>
              <a:rPr lang="en-US" sz="1400" dirty="0">
                <a:latin typeface="IBM Plex Mono Text" panose="020B0509050203000203"/>
              </a:rPr>
              <a:t>Remove Duplicates and Irrelevant Columns</a:t>
            </a:r>
          </a:p>
          <a:p>
            <a:pPr marL="0" indent="0" algn="ctr">
              <a:buFont typeface="Arial" panose="020B0604020202020204" pitchFamily="34" charset="0"/>
              <a:buNone/>
            </a:pPr>
            <a:r>
              <a:rPr lang="en-US" sz="1400" dirty="0">
                <a:latin typeface="IBM Plex Mono Text" panose="020B0509050203000203"/>
              </a:rPr>
              <a:t>          ↓</a:t>
            </a:r>
          </a:p>
          <a:p>
            <a:pPr marL="0" indent="0" algn="ctr">
              <a:buFont typeface="Arial" panose="020B0604020202020204" pitchFamily="34" charset="0"/>
              <a:buNone/>
            </a:pPr>
            <a:r>
              <a:rPr lang="en-US" sz="1400" dirty="0">
                <a:latin typeface="IBM Plex Mono Text" panose="020B0509050203000203"/>
              </a:rPr>
              <a:t>Create New Features (e.g., Mission Success Flag)</a:t>
            </a:r>
          </a:p>
          <a:p>
            <a:pPr marL="0" indent="0" algn="ctr">
              <a:buFont typeface="Arial" panose="020B0604020202020204" pitchFamily="34" charset="0"/>
              <a:buNone/>
            </a:pPr>
            <a:r>
              <a:rPr lang="en-US" sz="1400" dirty="0">
                <a:latin typeface="IBM Plex Mono Text" panose="020B0509050203000203"/>
              </a:rPr>
              <a:t>          ↓</a:t>
            </a:r>
          </a:p>
          <a:p>
            <a:pPr marL="0" indent="0" algn="ctr">
              <a:buFont typeface="Arial" panose="020B0604020202020204" pitchFamily="34" charset="0"/>
              <a:buNone/>
            </a:pPr>
            <a:r>
              <a:rPr lang="en-US" sz="1400" dirty="0">
                <a:latin typeface="IBM Plex Mono Text" panose="020B0509050203000203"/>
              </a:rPr>
              <a:t>Export Cleaned Dataset to CSV</a:t>
            </a:r>
          </a:p>
          <a:p>
            <a:pPr marL="0" indent="0" algn="ctr">
              <a:buFont typeface="Arial" panose="020B0604020202020204" pitchFamily="34" charset="0"/>
              <a:buNone/>
            </a:pPr>
            <a:endParaRPr lang="en-US" sz="1400" dirty="0">
              <a:latin typeface="IBM Plex Mono Text" panose="020B0509050203000203"/>
            </a:endParaRPr>
          </a:p>
        </p:txBody>
      </p:sp>
      <p:sp>
        <p:nvSpPr>
          <p:cNvPr id="7" name="Title 1">
            <a:extLst>
              <a:ext uri="{FF2B5EF4-FFF2-40B4-BE49-F238E27FC236}">
                <a16:creationId xmlns:a16="http://schemas.microsoft.com/office/drawing/2014/main" id="{662702E3-9D5F-1F04-4DAD-99EFDE2E96DE}"/>
              </a:ext>
            </a:extLst>
          </p:cNvPr>
          <p:cNvSpPr txBox="1">
            <a:spLocks/>
          </p:cNvSpPr>
          <p:nvPr/>
        </p:nvSpPr>
        <p:spPr>
          <a:xfrm>
            <a:off x="820738" y="55732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endParaRPr>
          </a:p>
        </p:txBody>
      </p:sp>
    </p:spTree>
    <p:extLst>
      <p:ext uri="{BB962C8B-B14F-4D97-AF65-F5344CB8AC3E}">
        <p14:creationId xmlns:p14="http://schemas.microsoft.com/office/powerpoint/2010/main" val="2018448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5" name="Rectangle 1">
            <a:extLst>
              <a:ext uri="{FF2B5EF4-FFF2-40B4-BE49-F238E27FC236}">
                <a16:creationId xmlns:a16="http://schemas.microsoft.com/office/drawing/2014/main" id="{18B6A4F0-0F47-5DC9-EEE2-6F10E82FDD0C}"/>
              </a:ext>
            </a:extLst>
          </p:cNvPr>
          <p:cNvSpPr>
            <a:spLocks noChangeArrowheads="1"/>
          </p:cNvSpPr>
          <p:nvPr/>
        </p:nvSpPr>
        <p:spPr bwMode="auto">
          <a:xfrm>
            <a:off x="770011" y="1176548"/>
            <a:ext cx="9698424" cy="3378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lang="en-US" sz="1600" dirty="0">
                <a:latin typeface="IBM Plex Mono Text"/>
              </a:rPr>
              <a:t>To explore data, scatterplots and </a:t>
            </a:r>
            <a:r>
              <a:rPr lang="en-US" sz="1600" dirty="0" err="1">
                <a:latin typeface="IBM Plex Mono Text"/>
              </a:rPr>
              <a:t>barplots</a:t>
            </a:r>
            <a:r>
              <a:rPr lang="en-US" sz="1600" dirty="0">
                <a:latin typeface="IBM Plex Mono Text"/>
              </a:rPr>
              <a:t> were used to visualize the relationship between pair of features:</a:t>
            </a:r>
            <a:endParaRPr kumimoji="0" lang="en-US" altLang="en-US" sz="1600" b="0" i="0" u="none" strike="noStrike" cap="none" normalizeH="0" baseline="0" dirty="0">
              <a:ln>
                <a:noFill/>
              </a:ln>
              <a:solidFill>
                <a:schemeClr val="tx1"/>
              </a:solidFill>
              <a:effectLst/>
              <a:latin typeface="IBM Plex Mono Tex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Payload Mass vs. Flight Number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Launch Site vs. Flight Number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Launch Site vs. Payload Mass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Orbit vs. Flight Number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Payload Mass vs. Orbit</a:t>
            </a:r>
          </a:p>
          <a:p>
            <a:pPr marR="0" lvl="0" algn="l" defTabSz="914400" rtl="0" eaLnBrk="0" fontAlgn="base" latinLnBrk="0" hangingPunct="0">
              <a:lnSpc>
                <a:spcPct val="15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IBM Plex Mono Text"/>
            </a:endParaRPr>
          </a:p>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lang="en-US" sz="1600" dirty="0">
                <a:solidFill>
                  <a:schemeClr val="accent3">
                    <a:lumMod val="25000"/>
                  </a:schemeClr>
                </a:solidFill>
                <a:latin typeface="Abadi" panose="020B0604020104020204" pitchFamily="34" charset="0"/>
              </a:rPr>
              <a:t>The GitHub URL of the completed EDA with Data Visualization notebook :</a:t>
            </a:r>
          </a:p>
          <a:p>
            <a:pPr marR="0" lvl="0" algn="l" defTabSz="914400" rtl="0" eaLnBrk="0" fontAlgn="base" latinLnBrk="0" hangingPunct="0">
              <a:lnSpc>
                <a:spcPct val="150000"/>
              </a:lnSpc>
              <a:spcBef>
                <a:spcPct val="0"/>
              </a:spcBef>
              <a:spcAft>
                <a:spcPct val="0"/>
              </a:spcAft>
              <a:buClrTx/>
              <a:buSzTx/>
              <a:tabLst/>
            </a:pPr>
            <a:r>
              <a:rPr lang="en-US" sz="1600" dirty="0">
                <a:solidFill>
                  <a:schemeClr val="accent3">
                    <a:lumMod val="25000"/>
                  </a:schemeClr>
                </a:solidFill>
                <a:latin typeface="Abadi" panose="020B0604020104020204" pitchFamily="34" charset="0"/>
              </a:rPr>
              <a:t>    </a:t>
            </a:r>
            <a:r>
              <a:rPr lang="en-US" sz="1600" dirty="0">
                <a:latin typeface="IBM Plex Mono Text"/>
              </a:rPr>
              <a:t> </a:t>
            </a:r>
            <a:r>
              <a:rPr lang="en-US" sz="1600" dirty="0">
                <a:latin typeface="IBM Plex Mono Text"/>
                <a:hlinkClick r:id="rId3"/>
              </a:rPr>
              <a:t>https://github.com/nitisha3135/Applied_Data_Science_Capstone_Project/blob/main/Lab-05-edadataviz.ipynb</a:t>
            </a:r>
            <a:endParaRPr kumimoji="0" lang="en-US" altLang="en-US" sz="1600" b="0" i="0" u="none" strike="noStrike" cap="none" normalizeH="0" baseline="0" dirty="0">
              <a:ln>
                <a:noFill/>
              </a:ln>
              <a:solidFill>
                <a:schemeClr val="tx1"/>
              </a:solidFill>
              <a:effectLst/>
              <a:latin typeface="IBM Plex Mono Text"/>
            </a:endParaRP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7" name="Rectangle 1">
            <a:extLst>
              <a:ext uri="{FF2B5EF4-FFF2-40B4-BE49-F238E27FC236}">
                <a16:creationId xmlns:a16="http://schemas.microsoft.com/office/drawing/2014/main" id="{F10514C1-6B4C-012F-88F0-03EED3C0DA3D}"/>
              </a:ext>
            </a:extLst>
          </p:cNvPr>
          <p:cNvSpPr>
            <a:spLocks noChangeArrowheads="1"/>
          </p:cNvSpPr>
          <p:nvPr/>
        </p:nvSpPr>
        <p:spPr bwMode="auto">
          <a:xfrm>
            <a:off x="770011" y="1407731"/>
            <a:ext cx="9529021"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a:rPr>
              <a:t>Summary of SQL Queries Performed: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IBM Plex Mono Text"/>
            </a:endParaRP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T</a:t>
            </a:r>
            <a:r>
              <a:rPr lang="en-US" sz="1600" b="0" i="0" dirty="0">
                <a:effectLst/>
                <a:latin typeface="IBM Plex Mono Text"/>
              </a:rPr>
              <a:t>he names of the unique launch sites in the space mission</a:t>
            </a: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Top</a:t>
            </a:r>
            <a:r>
              <a:rPr lang="en-US" sz="1600" b="0" i="0" dirty="0">
                <a:effectLst/>
                <a:latin typeface="IBM Plex Mono Text"/>
              </a:rPr>
              <a:t> 5 records where launch sites begin with the string 'CCA’</a:t>
            </a: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T</a:t>
            </a:r>
            <a:r>
              <a:rPr lang="en-US" sz="1600" b="0" i="0" dirty="0">
                <a:effectLst/>
                <a:latin typeface="IBM Plex Mono Text"/>
              </a:rPr>
              <a:t>he total payload mass carried by boosters launched by NASA (CRS)</a:t>
            </a: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Average payload mass carried by booster version F9 v1.1; </a:t>
            </a: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Date when the first successful landing outcome in ground pad was achieved; </a:t>
            </a: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Names of the boosters which have success in drone ship and have payload mass between 4000 and 6000 kg; </a:t>
            </a: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Total number of successful and failure mission outcomes; </a:t>
            </a: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Names of the booster versions which have carried the maximum payload mass; </a:t>
            </a: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Failed landing outcomes in drone ship, their booster versions, and launch site names for in year 2015; and </a:t>
            </a:r>
          </a:p>
          <a:p>
            <a:pPr marL="285750" indent="-285750" eaLnBrk="0" fontAlgn="base" hangingPunct="0">
              <a:spcBef>
                <a:spcPct val="0"/>
              </a:spcBef>
              <a:spcAft>
                <a:spcPct val="0"/>
              </a:spcAft>
              <a:buFont typeface="Arial" panose="020B0604020202020204" pitchFamily="34" charset="0"/>
              <a:buChar char="•"/>
            </a:pPr>
            <a:r>
              <a:rPr lang="en-US" sz="1600" dirty="0">
                <a:latin typeface="IBM Plex Mono Text"/>
              </a:rPr>
              <a:t>Rank of the count of landing outcomes (such as Failure (drone ship) or Success (ground pad)) between the date 2010-06-04 and 2017-03-20.</a:t>
            </a:r>
            <a:endParaRPr lang="en-US" sz="1600" b="0" i="0" dirty="0">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IBM Plex Mono Tex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1600" dirty="0">
                <a:solidFill>
                  <a:schemeClr val="accent3">
                    <a:lumMod val="25000"/>
                  </a:schemeClr>
                </a:solidFill>
                <a:latin typeface="IBM Plex Mono Text"/>
              </a:rPr>
              <a:t>The GitHub URL of the completed EDA with SQL notebook : </a:t>
            </a:r>
            <a:r>
              <a:rPr lang="en-US" sz="1600" dirty="0">
                <a:solidFill>
                  <a:schemeClr val="accent3">
                    <a:lumMod val="25000"/>
                  </a:schemeClr>
                </a:solidFill>
                <a:latin typeface="IBM Plex Mono Text"/>
                <a:hlinkClick r:id="rId3"/>
              </a:rPr>
              <a:t>https://github.com/nitisha3135/Applied_Data_Science_Capstone_Project/blob/main/Lab-04-jupyter-labs-eda-sql-coursera_sqllite.ipynb</a:t>
            </a:r>
            <a:endParaRPr kumimoji="0" lang="en-US" altLang="en-US" sz="1600" b="1" i="0" u="none" strike="noStrike" cap="none" normalizeH="0" baseline="0" dirty="0">
              <a:ln>
                <a:noFill/>
              </a:ln>
              <a:solidFill>
                <a:schemeClr val="tx1"/>
              </a:solidFill>
              <a:effectLst/>
              <a:latin typeface="IBM Plex Mono Text"/>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7" name="Rectangle 3">
            <a:extLst>
              <a:ext uri="{FF2B5EF4-FFF2-40B4-BE49-F238E27FC236}">
                <a16:creationId xmlns:a16="http://schemas.microsoft.com/office/drawing/2014/main" id="{3421EF92-982D-D87B-09DA-75F81026271E}"/>
              </a:ext>
            </a:extLst>
          </p:cNvPr>
          <p:cNvSpPr>
            <a:spLocks noChangeArrowheads="1"/>
          </p:cNvSpPr>
          <p:nvPr/>
        </p:nvSpPr>
        <p:spPr bwMode="auto">
          <a:xfrm rot="10800000" flipV="1">
            <a:off x="838200" y="1337282"/>
            <a:ext cx="10515600"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a:rPr>
              <a:t>Map Objects Created and Added: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err="1">
                <a:ln>
                  <a:noFill/>
                </a:ln>
                <a:solidFill>
                  <a:schemeClr val="tx1"/>
                </a:solidFill>
                <a:effectLst/>
                <a:latin typeface="IBM Plex Mono Text"/>
              </a:rPr>
              <a:t>folium.Map</a:t>
            </a:r>
            <a:r>
              <a:rPr kumimoji="0" lang="en-US" altLang="en-US" sz="1600" b="0" i="0" u="none" strike="noStrike" cap="none" normalizeH="0" baseline="0" dirty="0">
                <a:ln>
                  <a:noFill/>
                </a:ln>
                <a:solidFill>
                  <a:schemeClr val="tx1"/>
                </a:solidFill>
                <a:effectLst/>
                <a:latin typeface="IBM Plex Mono Text"/>
              </a:rPr>
              <a: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What:</a:t>
            </a:r>
            <a:r>
              <a:rPr kumimoji="0" lang="en-US" altLang="en-US" sz="1600" b="0" i="0" u="none" strike="noStrike" cap="none" normalizeH="0" baseline="0" dirty="0">
                <a:ln>
                  <a:noFill/>
                </a:ln>
                <a:solidFill>
                  <a:schemeClr val="tx1"/>
                </a:solidFill>
                <a:effectLst/>
                <a:latin typeface="IBM Plex Mono Text"/>
              </a:rPr>
              <a:t> The base map object, centered around a specific coordinate (initially NASA Johnson Space Center). </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Why:</a:t>
            </a:r>
            <a:r>
              <a:rPr kumimoji="0" lang="en-US" altLang="en-US" sz="1600" b="0" i="0" u="none" strike="noStrike" cap="none" normalizeH="0" baseline="0" dirty="0">
                <a:ln>
                  <a:noFill/>
                </a:ln>
                <a:solidFill>
                  <a:schemeClr val="tx1"/>
                </a:solidFill>
                <a:effectLst/>
                <a:latin typeface="IBM Plex Mono Text"/>
              </a:rPr>
              <a:t> To provide the geographical context upon which all other elements are overlaid.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err="1">
                <a:ln>
                  <a:noFill/>
                </a:ln>
                <a:solidFill>
                  <a:schemeClr val="tx1"/>
                </a:solidFill>
                <a:effectLst/>
                <a:latin typeface="IBM Plex Mono Text"/>
              </a:rPr>
              <a:t>folium.Circle</a:t>
            </a:r>
            <a:r>
              <a:rPr kumimoji="0" lang="en-US" altLang="en-US" sz="1600" b="0" i="0" u="none" strike="noStrike" cap="none" normalizeH="0" baseline="0" dirty="0">
                <a:ln>
                  <a:noFill/>
                </a:ln>
                <a:solidFill>
                  <a:schemeClr val="tx1"/>
                </a:solidFill>
                <a:effectLst/>
                <a:latin typeface="IBM Plex Mono Text"/>
              </a:rPr>
              <a: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What:</a:t>
            </a:r>
            <a:r>
              <a:rPr kumimoji="0" lang="en-US" altLang="en-US" sz="1600" b="0" i="0" u="none" strike="noStrike" cap="none" normalizeH="0" baseline="0" dirty="0">
                <a:ln>
                  <a:noFill/>
                </a:ln>
                <a:solidFill>
                  <a:schemeClr val="tx1"/>
                </a:solidFill>
                <a:effectLst/>
                <a:latin typeface="IBM Plex Mono Text"/>
              </a:rPr>
              <a:t> Circles centered at each launch site coordinate. </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Why:</a:t>
            </a:r>
            <a:r>
              <a:rPr kumimoji="0" lang="en-US" altLang="en-US" sz="1600" b="0" i="0" u="none" strike="noStrike" cap="none" normalizeH="0" baseline="0" dirty="0">
                <a:ln>
                  <a:noFill/>
                </a:ln>
                <a:solidFill>
                  <a:schemeClr val="tx1"/>
                </a:solidFill>
                <a:effectLst/>
                <a:latin typeface="IBM Plex Mono Text"/>
              </a:rPr>
              <a:t> To visually mark the locations of the different launch sites on the map.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err="1">
                <a:ln>
                  <a:noFill/>
                </a:ln>
                <a:solidFill>
                  <a:schemeClr val="tx1"/>
                </a:solidFill>
                <a:effectLst/>
                <a:latin typeface="IBM Plex Mono Text"/>
              </a:rPr>
              <a:t>folium.Marker</a:t>
            </a:r>
            <a:r>
              <a:rPr kumimoji="0" lang="en-US" altLang="en-US" sz="1600" b="1" i="0" u="none" strike="noStrike" cap="none" normalizeH="0" baseline="0" dirty="0">
                <a:ln>
                  <a:noFill/>
                </a:ln>
                <a:solidFill>
                  <a:schemeClr val="tx1"/>
                </a:solidFill>
                <a:effectLst/>
                <a:latin typeface="IBM Plex Mono Text"/>
              </a:rPr>
              <a:t> (with </a:t>
            </a:r>
            <a:r>
              <a:rPr kumimoji="0" lang="en-US" altLang="en-US" sz="1600" b="1" i="0" u="none" strike="noStrike" cap="none" normalizeH="0" baseline="0" dirty="0" err="1">
                <a:ln>
                  <a:noFill/>
                </a:ln>
                <a:solidFill>
                  <a:schemeClr val="tx1"/>
                </a:solidFill>
                <a:effectLst/>
                <a:latin typeface="IBM Plex Mono Text"/>
              </a:rPr>
              <a:t>DivIcon</a:t>
            </a:r>
            <a:r>
              <a:rPr kumimoji="0" lang="en-US" altLang="en-US" sz="1600" b="1" i="0" u="none" strike="noStrike" cap="none" normalizeH="0" baseline="0" dirty="0">
                <a:ln>
                  <a:noFill/>
                </a:ln>
                <a:solidFill>
                  <a:schemeClr val="tx1"/>
                </a:solidFill>
                <a:effectLst/>
                <a:latin typeface="IBM Plex Mono Text"/>
              </a:rPr>
              <a:t>) for Launch Sites</a:t>
            </a:r>
            <a:r>
              <a:rPr kumimoji="0" lang="en-US" altLang="en-US" sz="1600" b="0" i="0" u="none" strike="noStrike" cap="none" normalizeH="0" baseline="0" dirty="0">
                <a:ln>
                  <a:noFill/>
                </a:ln>
                <a:solidFill>
                  <a:schemeClr val="tx1"/>
                </a:solidFill>
                <a:effectLst/>
                <a:latin typeface="IBM Plex Mono Text"/>
              </a:rPr>
              <a: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What:</a:t>
            </a:r>
            <a:r>
              <a:rPr kumimoji="0" lang="en-US" altLang="en-US" sz="1600" b="0" i="0" u="none" strike="noStrike" cap="none" normalizeH="0" baseline="0" dirty="0">
                <a:ln>
                  <a:noFill/>
                </a:ln>
                <a:solidFill>
                  <a:schemeClr val="tx1"/>
                </a:solidFill>
                <a:effectLst/>
                <a:latin typeface="IBM Plex Mono Text"/>
              </a:rPr>
              <a:t> Markers placed at each launch site coordinate, displaying the name of the launch site as a text label. </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Why:</a:t>
            </a:r>
            <a:r>
              <a:rPr kumimoji="0" lang="en-US" altLang="en-US" sz="1600" b="0" i="0" u="none" strike="noStrike" cap="none" normalizeH="0" baseline="0" dirty="0">
                <a:ln>
                  <a:noFill/>
                </a:ln>
                <a:solidFill>
                  <a:schemeClr val="tx1"/>
                </a:solidFill>
                <a:effectLst/>
                <a:latin typeface="IBM Plex Mono Text"/>
              </a:rPr>
              <a:t> To clearly identify each launch site by name on the map.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err="1">
                <a:ln>
                  <a:noFill/>
                </a:ln>
                <a:solidFill>
                  <a:schemeClr val="tx1"/>
                </a:solidFill>
                <a:effectLst/>
                <a:latin typeface="IBM Plex Mono Text"/>
              </a:rPr>
              <a:t>folium.plugins.MarkerCluster</a:t>
            </a:r>
            <a:r>
              <a:rPr kumimoji="0" lang="en-US" altLang="en-US" sz="1600" b="0" i="0" u="none" strike="noStrike" cap="none" normalizeH="0" baseline="0" dirty="0">
                <a:ln>
                  <a:noFill/>
                </a:ln>
                <a:solidFill>
                  <a:schemeClr val="tx1"/>
                </a:solidFill>
                <a:effectLst/>
                <a:latin typeface="IBM Plex Mono Text"/>
              </a:rPr>
              <a:t>:</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What:</a:t>
            </a:r>
            <a:r>
              <a:rPr kumimoji="0" lang="en-US" altLang="en-US" sz="1600" b="0" i="0" u="none" strike="noStrike" cap="none" normalizeH="0" baseline="0" dirty="0">
                <a:ln>
                  <a:noFill/>
                </a:ln>
                <a:solidFill>
                  <a:schemeClr val="tx1"/>
                </a:solidFill>
                <a:effectLst/>
                <a:latin typeface="IBM Plex Mono Text"/>
              </a:rPr>
              <a:t> A layer that groups multiple markers together at higher zoom levels, decluttering the map when many launch outcomes are near each other. </a:t>
            </a:r>
          </a:p>
          <a:p>
            <a:pPr marL="742950" marR="0" lvl="1"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Why:</a:t>
            </a:r>
            <a:r>
              <a:rPr kumimoji="0" lang="en-US" altLang="en-US" sz="1600" b="0" i="0" u="none" strike="noStrike" cap="none" normalizeH="0" baseline="0" dirty="0">
                <a:ln>
                  <a:noFill/>
                </a:ln>
                <a:solidFill>
                  <a:schemeClr val="tx1"/>
                </a:solidFill>
                <a:effectLst/>
                <a:latin typeface="IBM Plex Mono Text"/>
              </a:rPr>
              <a:t> To handle the potentially large number of individual launch outcome markers, making the map more </a:t>
            </a:r>
            <a:r>
              <a:rPr kumimoji="0" lang="en-US" altLang="en-US" sz="1600" b="0" i="0" u="none" strike="noStrike" cap="none" normalizeH="0" baseline="0" dirty="0" err="1">
                <a:ln>
                  <a:noFill/>
                </a:ln>
                <a:solidFill>
                  <a:schemeClr val="tx1"/>
                </a:solidFill>
                <a:effectLst/>
                <a:latin typeface="IBM Plex Mono Text"/>
              </a:rPr>
              <a:t>readab</a:t>
            </a:r>
            <a:r>
              <a:rPr lang="en-US" altLang="en-US" sz="1600" dirty="0">
                <a:latin typeface="IBM Plex Mono Text"/>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IBM Plex Mono Text"/>
              </a:rPr>
              <a:t>5.folium.Marker (with </a:t>
            </a:r>
            <a:r>
              <a:rPr kumimoji="0" lang="en-US" altLang="en-US" sz="1600" b="1" i="0" u="none" strike="noStrike" cap="none" normalizeH="0" baseline="0" dirty="0" err="1">
                <a:ln>
                  <a:noFill/>
                </a:ln>
                <a:solidFill>
                  <a:schemeClr val="tx1"/>
                </a:solidFill>
                <a:effectLst/>
                <a:latin typeface="IBM Plex Mono Text"/>
              </a:rPr>
              <a:t>folium.Icon</a:t>
            </a:r>
            <a:r>
              <a:rPr kumimoji="0" lang="en-US" altLang="en-US" sz="1600" b="1" i="0" u="none" strike="noStrike" cap="none" normalizeH="0" baseline="0" dirty="0">
                <a:ln>
                  <a:noFill/>
                </a:ln>
                <a:solidFill>
                  <a:schemeClr val="tx1"/>
                </a:solidFill>
                <a:effectLst/>
                <a:latin typeface="IBM Plex Mono Text"/>
              </a:rPr>
              <a:t>) for Launch Outcomes</a:t>
            </a:r>
            <a:r>
              <a:rPr kumimoji="0" lang="en-US" altLang="en-US" sz="1600" b="0" i="0" u="none" strike="noStrike" cap="none" normalizeH="0" baseline="0" dirty="0">
                <a:ln>
                  <a:noFill/>
                </a:ln>
                <a:solidFill>
                  <a:schemeClr val="tx1"/>
                </a:solidFill>
                <a:effectLst/>
                <a:latin typeface="IBM Plex Mono Text"/>
              </a:rPr>
              <a:t>:</a:t>
            </a:r>
          </a:p>
          <a:p>
            <a:pPr marL="7429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What:</a:t>
            </a:r>
            <a:r>
              <a:rPr kumimoji="0" lang="en-US" altLang="en-US" sz="1600" b="0" i="0" u="none" strike="noStrike" cap="none" normalizeH="0" baseline="0" dirty="0">
                <a:ln>
                  <a:noFill/>
                </a:ln>
                <a:solidFill>
                  <a:schemeClr val="tx1"/>
                </a:solidFill>
                <a:effectLst/>
                <a:latin typeface="IBM Plex Mono Text"/>
              </a:rPr>
              <a:t> Markers placed at each launch's coordinates, colored green for success and red for failure. </a:t>
            </a:r>
          </a:p>
          <a:p>
            <a:pPr marL="7429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Why:</a:t>
            </a:r>
            <a:r>
              <a:rPr kumimoji="0" lang="en-US" altLang="en-US" sz="1600" b="0" i="0" u="none" strike="noStrike" cap="none" normalizeH="0" baseline="0" dirty="0">
                <a:ln>
                  <a:noFill/>
                </a:ln>
                <a:solidFill>
                  <a:schemeClr val="tx1"/>
                </a:solidFill>
                <a:effectLst/>
                <a:latin typeface="IBM Plex Mono Text"/>
              </a:rPr>
              <a:t> To visually distinguish successful and failed launches at each site, providing insight into the success rates at different locations. </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E9B0350-3A8B-90CB-3F22-B463808961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026D41F-64D2-085F-D7C0-39BAFA990A42}"/>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02EF399A-14FB-B41D-1C1D-2F32EB21F32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Rectangle 1">
            <a:extLst>
              <a:ext uri="{FF2B5EF4-FFF2-40B4-BE49-F238E27FC236}">
                <a16:creationId xmlns:a16="http://schemas.microsoft.com/office/drawing/2014/main" id="{FEE37752-B373-DA5B-4521-E3C65780BC93}"/>
              </a:ext>
            </a:extLst>
          </p:cNvPr>
          <p:cNvSpPr>
            <a:spLocks noChangeArrowheads="1"/>
          </p:cNvSpPr>
          <p:nvPr/>
        </p:nvSpPr>
        <p:spPr bwMode="auto">
          <a:xfrm>
            <a:off x="770011" y="1395442"/>
            <a:ext cx="105156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IBM Plex Mono Text"/>
              </a:rPr>
              <a:t>6.folium.plugins.MousePosition</a:t>
            </a:r>
            <a:r>
              <a:rPr kumimoji="0" lang="en-US" altLang="en-US" sz="1600" b="0" i="0" u="none" strike="noStrike" cap="none" normalizeH="0" baseline="0" dirty="0">
                <a:ln>
                  <a:noFill/>
                </a:ln>
                <a:solidFill>
                  <a:schemeClr val="tx1"/>
                </a:solidFill>
                <a:effectLst/>
                <a:latin typeface="IBM Plex Mono Text"/>
              </a:rPr>
              <a:t>:</a:t>
            </a:r>
          </a:p>
          <a:p>
            <a:pPr marL="7429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What:</a:t>
            </a:r>
            <a:r>
              <a:rPr kumimoji="0" lang="en-US" altLang="en-US" sz="1600" b="0" i="0" u="none" strike="noStrike" cap="none" normalizeH="0" baseline="0" dirty="0">
                <a:ln>
                  <a:noFill/>
                </a:ln>
                <a:solidFill>
                  <a:schemeClr val="tx1"/>
                </a:solidFill>
                <a:effectLst/>
                <a:latin typeface="IBM Plex Mono Text"/>
              </a:rPr>
              <a:t> A control added to the map that displays the latitude and longitude of the mouse cursor as it moves over the map. </a:t>
            </a:r>
          </a:p>
          <a:p>
            <a:pPr marL="7429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Why:</a:t>
            </a:r>
            <a:r>
              <a:rPr kumimoji="0" lang="en-US" altLang="en-US" sz="1600" b="0" i="0" u="none" strike="noStrike" cap="none" normalizeH="0" baseline="0" dirty="0">
                <a:ln>
                  <a:noFill/>
                </a:ln>
                <a:solidFill>
                  <a:schemeClr val="tx1"/>
                </a:solidFill>
                <a:effectLst/>
                <a:latin typeface="IBM Plex Mono Text"/>
              </a:rPr>
              <a:t> To allow the user to easily identify coordinates on the map, which is helpful for finding the locations of nearby features (coastline, railways, highways, cities).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IBM Plex Mono Text"/>
              </a:rPr>
              <a:t>7.folium.Marker (with </a:t>
            </a:r>
            <a:r>
              <a:rPr kumimoji="0" lang="en-US" altLang="en-US" sz="1600" b="1" i="0" u="none" strike="noStrike" cap="none" normalizeH="0" baseline="0" dirty="0" err="1">
                <a:ln>
                  <a:noFill/>
                </a:ln>
                <a:solidFill>
                  <a:schemeClr val="tx1"/>
                </a:solidFill>
                <a:effectLst/>
                <a:latin typeface="IBM Plex Mono Text"/>
              </a:rPr>
              <a:t>DivIcon</a:t>
            </a:r>
            <a:r>
              <a:rPr kumimoji="0" lang="en-US" altLang="en-US" sz="1600" b="1" i="0" u="none" strike="noStrike" cap="none" normalizeH="0" baseline="0" dirty="0">
                <a:ln>
                  <a:noFill/>
                </a:ln>
                <a:solidFill>
                  <a:schemeClr val="tx1"/>
                </a:solidFill>
                <a:effectLst/>
                <a:latin typeface="IBM Plex Mono Text"/>
              </a:rPr>
              <a:t>) for Proximity Distances</a:t>
            </a:r>
            <a:r>
              <a:rPr kumimoji="0" lang="en-US" altLang="en-US" sz="1600" b="0" i="0" u="none" strike="noStrike" cap="none" normalizeH="0" baseline="0" dirty="0">
                <a:ln>
                  <a:noFill/>
                </a:ln>
                <a:solidFill>
                  <a:schemeClr val="tx1"/>
                </a:solidFill>
                <a:effectLst/>
                <a:latin typeface="IBM Plex Mono Text"/>
              </a:rPr>
              <a:t>:</a:t>
            </a:r>
          </a:p>
          <a:p>
            <a:pPr marL="7429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What:</a:t>
            </a:r>
            <a:r>
              <a:rPr kumimoji="0" lang="en-US" altLang="en-US" sz="1600" b="0" i="0" u="none" strike="noStrike" cap="none" normalizeH="0" baseline="0" dirty="0">
                <a:ln>
                  <a:noFill/>
                </a:ln>
                <a:solidFill>
                  <a:schemeClr val="tx1"/>
                </a:solidFill>
                <a:effectLst/>
                <a:latin typeface="IBM Plex Mono Text"/>
              </a:rPr>
              <a:t> Markers placed at the approximate locations of the closest coastline, railway, highway, and city to each launch site, displaying the calculated distance. </a:t>
            </a:r>
          </a:p>
          <a:p>
            <a:pPr marL="7429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Why:</a:t>
            </a:r>
            <a:r>
              <a:rPr kumimoji="0" lang="en-US" altLang="en-US" sz="1600" b="0" i="0" u="none" strike="noStrike" cap="none" normalizeH="0" baseline="0" dirty="0">
                <a:ln>
                  <a:noFill/>
                </a:ln>
                <a:solidFill>
                  <a:schemeClr val="tx1"/>
                </a:solidFill>
                <a:effectLst/>
                <a:latin typeface="IBM Plex Mono Text"/>
              </a:rPr>
              <a:t> To quantify and visualize how close each launch site is to these important geographical features. </a:t>
            </a:r>
          </a:p>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IBM Plex Mono Text"/>
              </a:rPr>
              <a:t>8.folium.PolyLine</a:t>
            </a:r>
            <a:r>
              <a:rPr kumimoji="0" lang="en-US" altLang="en-US" sz="1600" b="0" i="0" u="none" strike="noStrike" cap="none" normalizeH="0" baseline="0" dirty="0">
                <a:ln>
                  <a:noFill/>
                </a:ln>
                <a:solidFill>
                  <a:schemeClr val="tx1"/>
                </a:solidFill>
                <a:effectLst/>
                <a:latin typeface="IBM Plex Mono Text"/>
              </a:rPr>
              <a:t>:</a:t>
            </a:r>
          </a:p>
          <a:p>
            <a:pPr marL="7429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What:</a:t>
            </a:r>
            <a:r>
              <a:rPr kumimoji="0" lang="en-US" altLang="en-US" sz="1600" b="0" i="0" u="none" strike="noStrike" cap="none" normalizeH="0" baseline="0" dirty="0">
                <a:ln>
                  <a:noFill/>
                </a:ln>
                <a:solidFill>
                  <a:schemeClr val="tx1"/>
                </a:solidFill>
                <a:effectLst/>
                <a:latin typeface="IBM Plex Mono Text"/>
              </a:rPr>
              <a:t> Lines drawn connecting each launch site to the markers representing the closest coastline, railway, highway, and city. </a:t>
            </a:r>
          </a:p>
          <a:p>
            <a:pPr marL="7429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IBM Plex Mono Text"/>
              </a:rPr>
              <a:t>Why:</a:t>
            </a:r>
            <a:r>
              <a:rPr kumimoji="0" lang="en-US" altLang="en-US" sz="1600" b="0" i="0" u="none" strike="noStrike" cap="none" normalizeH="0" baseline="0" dirty="0">
                <a:ln>
                  <a:noFill/>
                </a:ln>
                <a:solidFill>
                  <a:schemeClr val="tx1"/>
                </a:solidFill>
                <a:effectLst/>
                <a:latin typeface="IBM Plex Mono Text"/>
              </a:rPr>
              <a:t> To visually link each launch site with its nearest proximities, making it easier to understand the distances and spatial relationships.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solidFill>
              <a:effectLst/>
              <a:latin typeface="IBM Plex Mono Tex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lang="en-US" sz="1600" dirty="0">
                <a:solidFill>
                  <a:schemeClr val="accent3">
                    <a:lumMod val="25000"/>
                  </a:schemeClr>
                </a:solidFill>
                <a:latin typeface="IBM Plex Mono Text"/>
              </a:rPr>
              <a:t>The GitHub URL of the Interactive Map with Folium notebook : </a:t>
            </a:r>
            <a:r>
              <a:rPr lang="en-US" sz="1600" dirty="0">
                <a:solidFill>
                  <a:schemeClr val="accent3">
                    <a:lumMod val="25000"/>
                  </a:schemeClr>
                </a:solidFill>
                <a:latin typeface="IBM Plex Mono Text"/>
                <a:hlinkClick r:id="rId3"/>
              </a:rPr>
              <a:t>https://github.com/nitisha3135/Applied_Data_Science_Capstone_Project/blob/main/Lab-06-lab_jupyter_launch_site_location.jupyterlite.ipynb</a:t>
            </a:r>
            <a:endParaRPr lang="en-US" sz="1600" dirty="0">
              <a:solidFill>
                <a:schemeClr val="accent3">
                  <a:lumMod val="25000"/>
                </a:schemeClr>
              </a:solidFill>
              <a:latin typeface="IBM Plex Mono Text"/>
            </a:endParaRPr>
          </a:p>
        </p:txBody>
      </p:sp>
    </p:spTree>
    <p:extLst>
      <p:ext uri="{BB962C8B-B14F-4D97-AF65-F5344CB8AC3E}">
        <p14:creationId xmlns:p14="http://schemas.microsoft.com/office/powerpoint/2010/main" val="59593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1">
            <a:extLst>
              <a:ext uri="{FF2B5EF4-FFF2-40B4-BE49-F238E27FC236}">
                <a16:creationId xmlns:a16="http://schemas.microsoft.com/office/drawing/2014/main" id="{5D98BCDA-C07B-9FD2-EBE8-6FE1196D3BCA}"/>
              </a:ext>
            </a:extLst>
          </p:cNvPr>
          <p:cNvSpPr>
            <a:spLocks noGrp="1" noChangeArrowheads="1"/>
          </p:cNvSpPr>
          <p:nvPr>
            <p:ph idx="4294967295"/>
          </p:nvPr>
        </p:nvSpPr>
        <p:spPr bwMode="auto">
          <a:xfrm>
            <a:off x="770011" y="1540699"/>
            <a:ext cx="777771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Various graphs and plots were utilized to effectively visualize the data and uncover insightful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A </a:t>
            </a:r>
            <a:r>
              <a:rPr kumimoji="0" lang="en-US" altLang="en-US" sz="1600" b="1" i="0" u="none" strike="noStrike" cap="none" normalizeH="0" baseline="0" dirty="0">
                <a:ln>
                  <a:noFill/>
                </a:ln>
                <a:solidFill>
                  <a:schemeClr val="tx1"/>
                </a:solidFill>
                <a:effectLst/>
                <a:latin typeface="IBM Plex Mono Text"/>
              </a:rPr>
              <a:t>pie chart</a:t>
            </a:r>
            <a:r>
              <a:rPr kumimoji="0" lang="en-US" altLang="en-US" sz="1600" b="0" i="0" u="none" strike="noStrike" cap="none" normalizeH="0" baseline="0" dirty="0">
                <a:ln>
                  <a:noFill/>
                </a:ln>
                <a:solidFill>
                  <a:schemeClr val="tx1"/>
                </a:solidFill>
                <a:effectLst/>
                <a:latin typeface="IBM Plex Mono Text"/>
              </a:rPr>
              <a:t> was used to display the </a:t>
            </a:r>
            <a:r>
              <a:rPr kumimoji="0" lang="en-US" altLang="en-US" sz="1600" b="1" i="0" u="none" strike="noStrike" cap="none" normalizeH="0" baseline="0" dirty="0">
                <a:ln>
                  <a:noFill/>
                </a:ln>
                <a:solidFill>
                  <a:schemeClr val="tx1"/>
                </a:solidFill>
                <a:effectLst/>
                <a:latin typeface="IBM Plex Mono Text"/>
              </a:rPr>
              <a:t>percentage of launches by site</a:t>
            </a:r>
            <a:r>
              <a:rPr kumimoji="0" lang="en-US" altLang="en-US" sz="1600" b="0" i="0" u="none" strike="noStrike" cap="none" normalizeH="0" baseline="0" dirty="0">
                <a:ln>
                  <a:noFill/>
                </a:ln>
                <a:solidFill>
                  <a:schemeClr val="tx1"/>
                </a:solidFill>
                <a:effectLst/>
                <a:latin typeface="IBM Plex Mono Text"/>
              </a:rPr>
              <a:t>, giving a clear understanding of the distribution of launch activities across different SpaceX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A </a:t>
            </a:r>
            <a:r>
              <a:rPr kumimoji="0" lang="en-US" altLang="en-US" sz="1600" b="1" i="0" u="none" strike="noStrike" cap="none" normalizeH="0" baseline="0" dirty="0">
                <a:ln>
                  <a:noFill/>
                </a:ln>
                <a:solidFill>
                  <a:schemeClr val="tx1"/>
                </a:solidFill>
                <a:effectLst/>
                <a:latin typeface="IBM Plex Mono Text"/>
              </a:rPr>
              <a:t>histogram or density plot</a:t>
            </a:r>
            <a:r>
              <a:rPr kumimoji="0" lang="en-US" altLang="en-US" sz="1600" b="0" i="0" u="none" strike="noStrike" cap="none" normalizeH="0" baseline="0" dirty="0">
                <a:ln>
                  <a:noFill/>
                </a:ln>
                <a:solidFill>
                  <a:schemeClr val="tx1"/>
                </a:solidFill>
                <a:effectLst/>
                <a:latin typeface="IBM Plex Mono Text"/>
              </a:rPr>
              <a:t> showcased the </a:t>
            </a:r>
            <a:r>
              <a:rPr kumimoji="0" lang="en-US" altLang="en-US" sz="1600" b="1" i="0" u="none" strike="noStrike" cap="none" normalizeH="0" baseline="0" dirty="0">
                <a:ln>
                  <a:noFill/>
                </a:ln>
                <a:solidFill>
                  <a:schemeClr val="tx1"/>
                </a:solidFill>
                <a:effectLst/>
                <a:latin typeface="IBM Plex Mono Text"/>
              </a:rPr>
              <a:t>range and distribution of payload masses</a:t>
            </a:r>
            <a:r>
              <a:rPr kumimoji="0" lang="en-US" altLang="en-US" sz="1600" b="0" i="0" u="none" strike="noStrike" cap="none" normalizeH="0" baseline="0" dirty="0">
                <a:ln>
                  <a:noFill/>
                </a:ln>
                <a:solidFill>
                  <a:schemeClr val="tx1"/>
                </a:solidFill>
                <a:effectLst/>
                <a:latin typeface="IBM Plex Mono Text"/>
              </a:rPr>
              <a:t>, allowing quick identification of common payload capacities.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The combination of these visualizations made it easier to analyze the relationship between </a:t>
            </a:r>
            <a:r>
              <a:rPr kumimoji="0" lang="en-US" altLang="en-US" sz="1600" b="1" i="0" u="none" strike="noStrike" cap="none" normalizeH="0" baseline="0" dirty="0">
                <a:ln>
                  <a:noFill/>
                </a:ln>
                <a:solidFill>
                  <a:schemeClr val="tx1"/>
                </a:solidFill>
                <a:effectLst/>
                <a:latin typeface="IBM Plex Mono Text"/>
              </a:rPr>
              <a:t>launch sites and payload ranges</a:t>
            </a:r>
            <a:r>
              <a:rPr kumimoji="0" lang="en-US" altLang="en-US" sz="1600" b="0" i="0" u="none" strike="noStrike" cap="none" normalizeH="0" baseline="0" dirty="0">
                <a:ln>
                  <a:noFill/>
                </a:ln>
                <a:solidFill>
                  <a:schemeClr val="tx1"/>
                </a:solidFill>
                <a:effectLst/>
                <a:latin typeface="IBM Plex Mono Text"/>
              </a:rPr>
              <a:t>, helping determine the most suitable launch site based on the payload mass.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This approach provided valuable insights for optimizing future launches by aligning payload requirements with the capabilities of specific launch sites.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IBM Plex Mono Text"/>
            </a:endParaRPr>
          </a:p>
          <a:p>
            <a:pPr eaLnBrk="0" fontAlgn="base" hangingPunct="0">
              <a:lnSpc>
                <a:spcPct val="100000"/>
              </a:lnSpc>
              <a:spcBef>
                <a:spcPct val="0"/>
              </a:spcBef>
              <a:spcAft>
                <a:spcPct val="0"/>
              </a:spcAft>
              <a:buFont typeface="Wingdings" panose="05000000000000000000" pitchFamily="2" charset="2"/>
              <a:buChar char="q"/>
            </a:pPr>
            <a:r>
              <a:rPr lang="en-US" sz="1600" dirty="0">
                <a:solidFill>
                  <a:schemeClr val="accent3">
                    <a:lumMod val="25000"/>
                  </a:schemeClr>
                </a:solidFill>
                <a:latin typeface="IBM Plex Mono Text"/>
              </a:rPr>
              <a:t>The GitHub URL of the Dashboard with </a:t>
            </a:r>
            <a:r>
              <a:rPr lang="en-US" sz="1600" dirty="0" err="1">
                <a:solidFill>
                  <a:schemeClr val="accent3">
                    <a:lumMod val="25000"/>
                  </a:schemeClr>
                </a:solidFill>
                <a:latin typeface="IBM Plex Mono Text"/>
              </a:rPr>
              <a:t>Plotly</a:t>
            </a:r>
            <a:r>
              <a:rPr lang="en-US" sz="1600" dirty="0">
                <a:solidFill>
                  <a:schemeClr val="accent3">
                    <a:lumMod val="25000"/>
                  </a:schemeClr>
                </a:solidFill>
                <a:latin typeface="IBM Plex Mono Text"/>
              </a:rPr>
              <a:t> Dash notebook : </a:t>
            </a:r>
            <a:r>
              <a:rPr lang="en-US" sz="1600" dirty="0">
                <a:solidFill>
                  <a:schemeClr val="accent3">
                    <a:lumMod val="25000"/>
                  </a:schemeClr>
                </a:solidFill>
                <a:latin typeface="IBM Plex Mono Text"/>
                <a:hlinkClick r:id="rId3"/>
              </a:rPr>
              <a:t>https://github.com/nitisha3135/Applied_Data_Science_Capstone_Project/blob/main/Lab-07-spacex-dash-app.py</a:t>
            </a:r>
            <a:endParaRPr lang="en-US" sz="1600" dirty="0">
              <a:solidFill>
                <a:schemeClr val="accent3">
                  <a:lumMod val="25000"/>
                </a:schemeClr>
              </a:solidFill>
              <a:latin typeface="IBM Plex Mono Text"/>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IBM Plex Mono Text"/>
            </a:endParaRP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FE1DF3B-AC70-32D4-44EF-7A3293686D6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978907A-8A7D-23E1-1329-9A7725607D6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AEC4C40E-018B-710D-916E-88F342F3BD6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2" name="Rectangle 28">
            <a:extLst>
              <a:ext uri="{FF2B5EF4-FFF2-40B4-BE49-F238E27FC236}">
                <a16:creationId xmlns:a16="http://schemas.microsoft.com/office/drawing/2014/main" id="{0B075944-2CF0-F8DA-E454-4BA3933DE270}"/>
              </a:ext>
            </a:extLst>
          </p:cNvPr>
          <p:cNvSpPr>
            <a:spLocks noGrp="1" noChangeArrowheads="1"/>
          </p:cNvSpPr>
          <p:nvPr>
            <p:ph idx="4294967295"/>
          </p:nvPr>
        </p:nvSpPr>
        <p:spPr bwMode="auto">
          <a:xfrm>
            <a:off x="770011" y="1371671"/>
            <a:ext cx="6142853"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panose="020B0509050203000203"/>
              </a:rPr>
              <a:t>How We Built, Evaluated, and Tuned Models: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IBM Plex Mono Text" panose="020B0509050203000203"/>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panose="020B0509050203000203"/>
              </a:rPr>
              <a:t>1. Data Preparation</a:t>
            </a:r>
            <a:endParaRPr kumimoji="0" lang="en-US" altLang="en-US" sz="1600" b="0" i="0" u="none" strike="noStrike" cap="none" normalizeH="0" baseline="0" dirty="0">
              <a:ln>
                <a:noFill/>
              </a:ln>
              <a:solidFill>
                <a:schemeClr val="tx1"/>
              </a:solidFill>
              <a:effectLst/>
              <a:latin typeface="IBM Plex Mono Text" panose="020B0509050203000203"/>
            </a:endParaRP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IBM Plex Mono Text" panose="020B0509050203000203"/>
              </a:rPr>
              <a:t>Target variable: class (Launch success: 0 = Fail, 1 = Success)</a:t>
            </a: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IBM Plex Mono Text" panose="020B0509050203000203"/>
              </a:rPr>
              <a:t>Features: Encoded categorical variables and standardized numerical features</a:t>
            </a: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IBM Plex Mono Text" panose="020B0509050203000203"/>
              </a:rPr>
              <a:t>Split dataset into training and testing sets using </a:t>
            </a:r>
            <a:r>
              <a:rPr kumimoji="0" lang="en-US" altLang="en-US" sz="1600" b="0" i="0" u="none" strike="noStrike" cap="none" normalizeH="0" baseline="0" dirty="0" err="1">
                <a:ln>
                  <a:noFill/>
                </a:ln>
                <a:solidFill>
                  <a:schemeClr val="tx1"/>
                </a:solidFill>
                <a:effectLst/>
                <a:latin typeface="IBM Plex Mono Text" panose="020B0509050203000203"/>
              </a:rPr>
              <a:t>train_test_split</a:t>
            </a:r>
            <a:r>
              <a:rPr kumimoji="0" lang="en-US" altLang="en-US" sz="1600" b="0" i="0" u="none" strike="noStrike" cap="none" normalizeH="0" baseline="0" dirty="0">
                <a:ln>
                  <a:noFill/>
                </a:ln>
                <a:solidFill>
                  <a:schemeClr val="tx1"/>
                </a:solidFill>
                <a:effectLst/>
                <a:latin typeface="IBM Plex Mono Text" panose="020B0509050203000203"/>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panose="020B0509050203000203"/>
              </a:rPr>
              <a:t>2. Models Trained</a:t>
            </a:r>
            <a:endParaRPr kumimoji="0" lang="en-US" altLang="en-US" sz="1600" b="0" i="0" u="none" strike="noStrike" cap="none" normalizeH="0" baseline="0" dirty="0">
              <a:ln>
                <a:noFill/>
              </a:ln>
              <a:solidFill>
                <a:schemeClr val="tx1"/>
              </a:solidFill>
              <a:effectLst/>
              <a:latin typeface="IBM Plex Mono Text" panose="020B0509050203000203"/>
            </a:endParaRP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IBM Plex Mono Text" panose="020B0509050203000203"/>
              </a:rPr>
              <a:t>Logistic Regression</a:t>
            </a: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IBM Plex Mono Text" panose="020B0509050203000203"/>
              </a:rPr>
              <a:t>Support Vector Machine (SVM)</a:t>
            </a: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IBM Plex Mono Text" panose="020B0509050203000203"/>
              </a:rPr>
              <a:t>Decision Tree</a:t>
            </a: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IBM Plex Mono Text" panose="020B0509050203000203"/>
              </a:rPr>
              <a:t>K-Nearest Neighbors (KNN)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panose="020B0509050203000203"/>
              </a:rPr>
              <a:t>3. Hyperparameter Tuning with </a:t>
            </a:r>
            <a:r>
              <a:rPr kumimoji="0" lang="en-US" altLang="en-US" sz="1600" b="1" i="0" u="none" strike="noStrike" cap="none" normalizeH="0" baseline="0" dirty="0" err="1">
                <a:ln>
                  <a:noFill/>
                </a:ln>
                <a:solidFill>
                  <a:schemeClr val="tx1"/>
                </a:solidFill>
                <a:effectLst/>
                <a:latin typeface="IBM Plex Mono Text" panose="020B0509050203000203"/>
              </a:rPr>
              <a:t>GridSearchCV</a:t>
            </a:r>
            <a:endParaRPr kumimoji="0" lang="en-US" altLang="en-US" sz="1600" b="0" i="0" u="none" strike="noStrike" cap="none" normalizeH="0" baseline="0" dirty="0">
              <a:ln>
                <a:noFill/>
              </a:ln>
              <a:solidFill>
                <a:schemeClr val="tx1"/>
              </a:solidFill>
              <a:effectLst/>
              <a:latin typeface="IBM Plex Mono Text" panose="020B0509050203000203"/>
            </a:endParaRP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IBM Plex Mono Text" panose="020B0509050203000203"/>
              </a:rPr>
              <a:t>Performed cross-validation with cv=10</a:t>
            </a:r>
          </a:p>
          <a:p>
            <a:pPr eaLnBrk="0" fontAlgn="base" hangingPunct="0">
              <a:lnSpc>
                <a:spcPct val="100000"/>
              </a:lnSpc>
              <a:spcBef>
                <a:spcPct val="0"/>
              </a:spcBef>
              <a:spcAft>
                <a:spcPct val="0"/>
              </a:spcAft>
            </a:pPr>
            <a:r>
              <a:rPr kumimoji="0" lang="en-US" altLang="en-US" sz="1600" b="0" i="0" u="none" strike="noStrike" cap="none" normalizeH="0" baseline="0" dirty="0">
                <a:ln>
                  <a:noFill/>
                </a:ln>
                <a:solidFill>
                  <a:schemeClr val="tx1"/>
                </a:solidFill>
                <a:effectLst/>
                <a:latin typeface="IBM Plex Mono Text" panose="020B0509050203000203"/>
              </a:rPr>
              <a:t>Tuned model parameters like:</a:t>
            </a:r>
            <a:br>
              <a:rPr kumimoji="0" lang="en-US" altLang="en-US" sz="1600" b="0" i="0" u="none" strike="noStrike" cap="none" normalizeH="0" baseline="0" dirty="0">
                <a:ln>
                  <a:noFill/>
                </a:ln>
                <a:solidFill>
                  <a:schemeClr val="tx1"/>
                </a:solidFill>
                <a:effectLst/>
                <a:latin typeface="IBM Plex Mono Text" panose="020B0509050203000203"/>
              </a:rPr>
            </a:br>
            <a:r>
              <a:rPr kumimoji="0" lang="en-US" altLang="en-US" sz="1600" b="0" i="0" u="none" strike="noStrike" cap="none" normalizeH="0" baseline="0" dirty="0">
                <a:ln>
                  <a:noFill/>
                </a:ln>
                <a:solidFill>
                  <a:schemeClr val="tx1"/>
                </a:solidFill>
                <a:effectLst/>
                <a:latin typeface="IBM Plex Mono Text" panose="020B0509050203000203"/>
              </a:rPr>
              <a:t>• Logistic Regression: C, penalty, solver</a:t>
            </a:r>
            <a:br>
              <a:rPr kumimoji="0" lang="en-US" altLang="en-US" sz="1600" b="0" i="0" u="none" strike="noStrike" cap="none" normalizeH="0" baseline="0" dirty="0">
                <a:ln>
                  <a:noFill/>
                </a:ln>
                <a:solidFill>
                  <a:schemeClr val="tx1"/>
                </a:solidFill>
                <a:effectLst/>
                <a:latin typeface="IBM Plex Mono Text" panose="020B0509050203000203"/>
              </a:rPr>
            </a:br>
            <a:r>
              <a:rPr kumimoji="0" lang="en-US" altLang="en-US" sz="1600" b="0" i="0" u="none" strike="noStrike" cap="none" normalizeH="0" baseline="0" dirty="0">
                <a:ln>
                  <a:noFill/>
                </a:ln>
                <a:solidFill>
                  <a:schemeClr val="tx1"/>
                </a:solidFill>
                <a:effectLst/>
                <a:latin typeface="IBM Plex Mono Text" panose="020B0509050203000203"/>
              </a:rPr>
              <a:t>• SVM: kernel, C, gamma</a:t>
            </a:r>
            <a:br>
              <a:rPr kumimoji="0" lang="en-US" altLang="en-US" sz="1600" b="0" i="0" u="none" strike="noStrike" cap="none" normalizeH="0" baseline="0" dirty="0">
                <a:ln>
                  <a:noFill/>
                </a:ln>
                <a:solidFill>
                  <a:schemeClr val="tx1"/>
                </a:solidFill>
                <a:effectLst/>
                <a:latin typeface="IBM Plex Mono Text" panose="020B0509050203000203"/>
              </a:rPr>
            </a:br>
            <a:r>
              <a:rPr kumimoji="0" lang="en-US" altLang="en-US" sz="1600" b="0" i="0" u="none" strike="noStrike" cap="none" normalizeH="0" baseline="0" dirty="0">
                <a:ln>
                  <a:noFill/>
                </a:ln>
                <a:solidFill>
                  <a:schemeClr val="tx1"/>
                </a:solidFill>
                <a:effectLst/>
                <a:latin typeface="IBM Plex Mono Text" panose="020B0509050203000203"/>
              </a:rPr>
              <a:t>• Decision Tree: criterion, splitter, </a:t>
            </a:r>
            <a:r>
              <a:rPr kumimoji="0" lang="en-US" altLang="en-US" sz="1600" b="0" i="0" u="none" strike="noStrike" cap="none" normalizeH="0" baseline="0" dirty="0" err="1">
                <a:ln>
                  <a:noFill/>
                </a:ln>
                <a:solidFill>
                  <a:schemeClr val="tx1"/>
                </a:solidFill>
                <a:effectLst/>
                <a:latin typeface="IBM Plex Mono Text" panose="020B0509050203000203"/>
              </a:rPr>
              <a:t>max_depth</a:t>
            </a:r>
            <a:r>
              <a:rPr kumimoji="0" lang="en-US" altLang="en-US" sz="1600" b="0" i="0" u="none" strike="noStrike" cap="none" normalizeH="0" baseline="0" dirty="0">
                <a:ln>
                  <a:noFill/>
                </a:ln>
                <a:solidFill>
                  <a:schemeClr val="tx1"/>
                </a:solidFill>
                <a:effectLst/>
                <a:latin typeface="IBM Plex Mono Text" panose="020B0509050203000203"/>
              </a:rPr>
              <a:t>, etc.</a:t>
            </a:r>
            <a:br>
              <a:rPr kumimoji="0" lang="en-US" altLang="en-US" sz="1600" b="0" i="0" u="none" strike="noStrike" cap="none" normalizeH="0" baseline="0" dirty="0">
                <a:ln>
                  <a:noFill/>
                </a:ln>
                <a:solidFill>
                  <a:schemeClr val="tx1"/>
                </a:solidFill>
                <a:effectLst/>
                <a:latin typeface="IBM Plex Mono Text" panose="020B0509050203000203"/>
              </a:rPr>
            </a:br>
            <a:r>
              <a:rPr kumimoji="0" lang="en-US" altLang="en-US" sz="1600" b="0" i="0" u="none" strike="noStrike" cap="none" normalizeH="0" baseline="0" dirty="0">
                <a:ln>
                  <a:noFill/>
                </a:ln>
                <a:solidFill>
                  <a:schemeClr val="tx1"/>
                </a:solidFill>
                <a:effectLst/>
                <a:latin typeface="IBM Plex Mono Text" panose="020B0509050203000203"/>
              </a:rPr>
              <a:t>• KNN: </a:t>
            </a:r>
            <a:r>
              <a:rPr kumimoji="0" lang="en-US" altLang="en-US" sz="1600" b="0" i="0" u="none" strike="noStrike" cap="none" normalizeH="0" baseline="0" dirty="0" err="1">
                <a:ln>
                  <a:noFill/>
                </a:ln>
                <a:solidFill>
                  <a:schemeClr val="tx1"/>
                </a:solidFill>
                <a:effectLst/>
                <a:latin typeface="IBM Plex Mono Text" panose="020B0509050203000203"/>
              </a:rPr>
              <a:t>n_neighbors</a:t>
            </a:r>
            <a:r>
              <a:rPr kumimoji="0" lang="en-US" altLang="en-US" sz="1600" b="0" i="0" u="none" strike="noStrike" cap="none" normalizeH="0" baseline="0" dirty="0">
                <a:ln>
                  <a:noFill/>
                </a:ln>
                <a:solidFill>
                  <a:schemeClr val="tx1"/>
                </a:solidFill>
                <a:effectLst/>
                <a:latin typeface="IBM Plex Mono Text" panose="020B0509050203000203"/>
              </a:rPr>
              <a:t>, algorithm, p</a:t>
            </a:r>
          </a:p>
        </p:txBody>
      </p:sp>
    </p:spTree>
    <p:extLst>
      <p:ext uri="{BB962C8B-B14F-4D97-AF65-F5344CB8AC3E}">
        <p14:creationId xmlns:p14="http://schemas.microsoft.com/office/powerpoint/2010/main" val="3263138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2" name="Rectangle 28">
            <a:extLst>
              <a:ext uri="{FF2B5EF4-FFF2-40B4-BE49-F238E27FC236}">
                <a16:creationId xmlns:a16="http://schemas.microsoft.com/office/drawing/2014/main" id="{A4586D09-1018-F2B3-6075-4FEC23109A00}"/>
              </a:ext>
            </a:extLst>
          </p:cNvPr>
          <p:cNvSpPr>
            <a:spLocks noGrp="1" noChangeArrowheads="1"/>
          </p:cNvSpPr>
          <p:nvPr>
            <p:ph idx="4294967295"/>
          </p:nvPr>
        </p:nvSpPr>
        <p:spPr bwMode="auto">
          <a:xfrm>
            <a:off x="770012" y="1503126"/>
            <a:ext cx="492511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a:rPr>
              <a:t>4. Model Evaluation Metrics</a:t>
            </a: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Accuracy scores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Confusion matrix (true positives, false positives)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Test data evaluation using .score()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a:rPr>
              <a:t>5. Best Performing Model</a:t>
            </a: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Based on test set accuracy:</a:t>
            </a:r>
            <a:br>
              <a:rPr kumimoji="0" lang="en-US" altLang="en-US" sz="1600" b="0" i="0" u="none" strike="noStrike" cap="none" normalizeH="0" baseline="0" dirty="0">
                <a:ln>
                  <a:noFill/>
                </a:ln>
                <a:solidFill>
                  <a:schemeClr val="tx1"/>
                </a:solidFill>
                <a:effectLst/>
                <a:latin typeface="IBM Plex Mono Text"/>
              </a:rPr>
            </a:br>
            <a:r>
              <a:rPr kumimoji="0" lang="en-US" altLang="en-US" sz="1600" b="0" i="0" u="none" strike="noStrike" cap="none" normalizeH="0" baseline="0" dirty="0">
                <a:ln>
                  <a:noFill/>
                </a:ln>
                <a:solidFill>
                  <a:schemeClr val="tx1"/>
                </a:solidFill>
                <a:effectLst/>
                <a:latin typeface="IBM Plex Mono Text"/>
              </a:rPr>
              <a:t>Support Vector Machine (SVM) with the </a:t>
            </a:r>
            <a:r>
              <a:rPr kumimoji="0" lang="en-US" altLang="en-US" sz="1600" b="1" i="0" u="none" strike="noStrike" cap="none" normalizeH="0" baseline="0" dirty="0" err="1">
                <a:ln>
                  <a:noFill/>
                </a:ln>
                <a:solidFill>
                  <a:schemeClr val="tx1"/>
                </a:solidFill>
                <a:effectLst/>
                <a:latin typeface="IBM Plex Mono Text"/>
              </a:rPr>
              <a:t>rbf</a:t>
            </a:r>
            <a:r>
              <a:rPr kumimoji="0" lang="en-US" altLang="en-US" sz="1600" b="1" i="0" u="none" strike="noStrike" cap="none" normalizeH="0" baseline="0" dirty="0">
                <a:ln>
                  <a:noFill/>
                </a:ln>
                <a:solidFill>
                  <a:schemeClr val="tx1"/>
                </a:solidFill>
                <a:effectLst/>
                <a:latin typeface="IBM Plex Mono Text"/>
              </a:rPr>
              <a:t> kernel</a:t>
            </a:r>
            <a:r>
              <a:rPr kumimoji="0" lang="en-US" altLang="en-US" sz="1600" b="0" i="0" u="none" strike="noStrike" cap="none" normalizeH="0" baseline="0" dirty="0">
                <a:ln>
                  <a:noFill/>
                </a:ln>
                <a:solidFill>
                  <a:schemeClr val="tx1"/>
                </a:solidFill>
                <a:effectLst/>
                <a:latin typeface="IBM Plex Mono Text"/>
              </a:rPr>
              <a:t> gave the highest accuracy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a:rPr>
              <a:t>6. Improvements</a:t>
            </a: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Standardized features using </a:t>
            </a:r>
            <a:r>
              <a:rPr kumimoji="0" lang="en-US" altLang="en-US" sz="1600" b="0" i="0" u="none" strike="noStrike" cap="none" normalizeH="0" baseline="0" dirty="0" err="1">
                <a:ln>
                  <a:noFill/>
                </a:ln>
                <a:solidFill>
                  <a:schemeClr val="tx1"/>
                </a:solidFill>
                <a:effectLst/>
                <a:latin typeface="IBM Plex Mono Text"/>
              </a:rPr>
              <a:t>StandardScaler</a:t>
            </a: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Applied proper hyperparameter tuning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Evaluated using test data to avoid overfitting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IBM Plex Mono Text"/>
            </a:endParaRPr>
          </a:p>
        </p:txBody>
      </p:sp>
      <p:sp>
        <p:nvSpPr>
          <p:cNvPr id="2" name="Content Placeholder 4">
            <a:extLst>
              <a:ext uri="{FF2B5EF4-FFF2-40B4-BE49-F238E27FC236}">
                <a16:creationId xmlns:a16="http://schemas.microsoft.com/office/drawing/2014/main" id="{E5F51386-7B69-AE87-D437-98E3AFE1D418}"/>
              </a:ext>
            </a:extLst>
          </p:cNvPr>
          <p:cNvSpPr txBox="1">
            <a:spLocks/>
          </p:cNvSpPr>
          <p:nvPr/>
        </p:nvSpPr>
        <p:spPr>
          <a:xfrm>
            <a:off x="5932714" y="1480458"/>
            <a:ext cx="5438548" cy="3002090"/>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400" dirty="0">
              <a:latin typeface="Abadi"/>
            </a:endParaRPr>
          </a:p>
          <a:p>
            <a:pPr marL="0" indent="0" algn="ctr">
              <a:buFont typeface="Arial" panose="020B0604020202020204" pitchFamily="34" charset="0"/>
              <a:buNone/>
            </a:pPr>
            <a:r>
              <a:rPr lang="en-US" sz="1400" dirty="0">
                <a:latin typeface="Abadi"/>
              </a:rPr>
              <a:t>Data Collection → Feature Engineering → Data Split (Train/Test)</a:t>
            </a:r>
          </a:p>
          <a:p>
            <a:pPr marL="0" indent="0" algn="ctr">
              <a:buFont typeface="Arial" panose="020B0604020202020204" pitchFamily="34" charset="0"/>
              <a:buNone/>
            </a:pPr>
            <a:r>
              <a:rPr lang="en-US" sz="1400" dirty="0">
                <a:latin typeface="Abadi"/>
              </a:rPr>
              <a:t>       ↓                          ↓</a:t>
            </a:r>
          </a:p>
          <a:p>
            <a:pPr marL="0" indent="0" algn="ctr">
              <a:buFont typeface="Arial" panose="020B0604020202020204" pitchFamily="34" charset="0"/>
              <a:buNone/>
            </a:pPr>
            <a:r>
              <a:rPr lang="en-US" sz="1400" dirty="0">
                <a:latin typeface="Abadi"/>
              </a:rPr>
              <a:t> Hyperparameter Tuning with </a:t>
            </a:r>
            <a:r>
              <a:rPr lang="en-US" sz="1400" dirty="0" err="1">
                <a:latin typeface="Abadi"/>
              </a:rPr>
              <a:t>GridSearchCV</a:t>
            </a:r>
            <a:endParaRPr lang="en-US" sz="1400" dirty="0">
              <a:latin typeface="Abadi"/>
            </a:endParaRPr>
          </a:p>
          <a:p>
            <a:pPr marL="0" indent="0" algn="ctr">
              <a:buFont typeface="Arial" panose="020B0604020202020204" pitchFamily="34" charset="0"/>
              <a:buNone/>
            </a:pPr>
            <a:r>
              <a:rPr lang="en-US" sz="1400" dirty="0">
                <a:latin typeface="Abadi"/>
              </a:rPr>
              <a:t>       ↓</a:t>
            </a:r>
          </a:p>
          <a:p>
            <a:pPr marL="0" indent="0" algn="ctr">
              <a:buFont typeface="Arial" panose="020B0604020202020204" pitchFamily="34" charset="0"/>
              <a:buNone/>
            </a:pPr>
            <a:r>
              <a:rPr lang="en-US" sz="1400" dirty="0">
                <a:latin typeface="Abadi"/>
              </a:rPr>
              <a:t> Model Evaluation (Accuracy, Confusion Matrix)</a:t>
            </a:r>
          </a:p>
          <a:p>
            <a:pPr marL="0" indent="0" algn="ctr">
              <a:buFont typeface="Arial" panose="020B0604020202020204" pitchFamily="34" charset="0"/>
              <a:buNone/>
            </a:pPr>
            <a:r>
              <a:rPr lang="en-US" sz="1400" dirty="0">
                <a:latin typeface="Abadi"/>
              </a:rPr>
              <a:t>       ↓</a:t>
            </a:r>
          </a:p>
          <a:p>
            <a:pPr marL="0" indent="0" algn="ctr">
              <a:buFont typeface="Arial" panose="020B0604020202020204" pitchFamily="34" charset="0"/>
              <a:buNone/>
            </a:pPr>
            <a:r>
              <a:rPr lang="en-US" sz="1400" dirty="0">
                <a:latin typeface="Abadi"/>
              </a:rPr>
              <a:t>     Model Selection</a:t>
            </a:r>
          </a:p>
          <a:p>
            <a:pPr marL="0" indent="0" algn="ctr">
              <a:buFont typeface="Arial" panose="020B0604020202020204" pitchFamily="34" charset="0"/>
              <a:buNone/>
            </a:pPr>
            <a:endParaRPr lang="en-US" sz="1400" dirty="0">
              <a:latin typeface="Abadi"/>
            </a:endParaRPr>
          </a:p>
        </p:txBody>
      </p:sp>
      <p:sp>
        <p:nvSpPr>
          <p:cNvPr id="6" name="TextBox 5">
            <a:hlinkClick r:id="rId3"/>
            <a:extLst>
              <a:ext uri="{FF2B5EF4-FFF2-40B4-BE49-F238E27FC236}">
                <a16:creationId xmlns:a16="http://schemas.microsoft.com/office/drawing/2014/main" id="{ED2D3694-01C9-E716-B85C-469F7A5E31EE}"/>
              </a:ext>
            </a:extLst>
          </p:cNvPr>
          <p:cNvSpPr txBox="1"/>
          <p:nvPr/>
        </p:nvSpPr>
        <p:spPr>
          <a:xfrm>
            <a:off x="770012" y="4909252"/>
            <a:ext cx="9135988" cy="830997"/>
          </a:xfrm>
          <a:prstGeom prst="rect">
            <a:avLst/>
          </a:prstGeom>
          <a:noFill/>
        </p:spPr>
        <p:txBody>
          <a:bodyPr wrap="square">
            <a:spAutoFit/>
          </a:bodyPr>
          <a:lstStyle/>
          <a:p>
            <a:pPr marL="285750" indent="-285750">
              <a:buFont typeface="Wingdings" panose="05000000000000000000" pitchFamily="2" charset="2"/>
              <a:buChar char="q"/>
            </a:pPr>
            <a:r>
              <a:rPr lang="en-US" sz="1600" dirty="0">
                <a:solidFill>
                  <a:schemeClr val="accent3">
                    <a:lumMod val="25000"/>
                  </a:schemeClr>
                </a:solidFill>
                <a:latin typeface="IBM Plex Mono Text"/>
              </a:rPr>
              <a:t>The GitHub URL of the Predictive Analysis notebook : </a:t>
            </a:r>
            <a:r>
              <a:rPr lang="en-US" sz="1600" dirty="0">
                <a:solidFill>
                  <a:schemeClr val="accent3">
                    <a:lumMod val="25000"/>
                  </a:schemeClr>
                </a:solidFill>
                <a:latin typeface="IBM Plex Mono Text"/>
                <a:hlinkClick r:id="rId3"/>
              </a:rPr>
              <a:t>https://github.com/nitisha3135/Applied_Data_Science_Capstone_Project/blob/main/Lab-08-SpaceX_Machine%20Learning%20Prediction_Part_5.ipynb</a:t>
            </a:r>
            <a:endParaRPr lang="en-IN" sz="1600" dirty="0"/>
          </a:p>
        </p:txBody>
      </p:sp>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D726F930-B42E-0FEB-BAF0-6E670C9B6FD7}"/>
              </a:ext>
            </a:extLst>
          </p:cNvPr>
          <p:cNvSpPr txBox="1"/>
          <p:nvPr/>
        </p:nvSpPr>
        <p:spPr>
          <a:xfrm>
            <a:off x="770011" y="1358049"/>
            <a:ext cx="8409144" cy="4770537"/>
          </a:xfrm>
          <a:prstGeom prst="rect">
            <a:avLst/>
          </a:prstGeom>
          <a:noFill/>
        </p:spPr>
        <p:txBody>
          <a:bodyPr wrap="square">
            <a:spAutoFit/>
          </a:bodyPr>
          <a:lstStyle/>
          <a:p>
            <a:pPr>
              <a:buNone/>
            </a:pPr>
            <a:r>
              <a:rPr lang="en-US" sz="1600" b="1" dirty="0">
                <a:latin typeface="IBM Plex Mono Text" panose="020B0509050203000203"/>
              </a:rPr>
              <a:t>Exploratory Data Analysis Results:</a:t>
            </a:r>
          </a:p>
          <a:p>
            <a:pPr>
              <a:buNone/>
            </a:pPr>
            <a:endParaRPr lang="en-US" sz="1600" dirty="0">
              <a:latin typeface="IBM Plex Mono Text" panose="020B0509050203000203"/>
            </a:endParaRPr>
          </a:p>
          <a:p>
            <a:pPr marL="285750" indent="-285750">
              <a:buFont typeface="Arial" panose="020B0604020202020204" pitchFamily="34" charset="0"/>
              <a:buChar char="•"/>
            </a:pPr>
            <a:r>
              <a:rPr lang="en-US" sz="1600" dirty="0">
                <a:latin typeface="IBM Plex Mono Text" panose="020B0509050203000203"/>
              </a:rPr>
              <a:t>SpaceX conducted launches from </a:t>
            </a:r>
            <a:r>
              <a:rPr lang="en-US" sz="1600" b="1" dirty="0">
                <a:latin typeface="IBM Plex Mono Text" panose="020B0509050203000203"/>
              </a:rPr>
              <a:t>four distinct launch sites</a:t>
            </a:r>
            <a:r>
              <a:rPr lang="en-US" sz="1600" dirty="0">
                <a:latin typeface="IBM Plex Mono Text" panose="020B0509050203000203"/>
              </a:rPr>
              <a:t>, each contributing to the mission volume.</a:t>
            </a:r>
          </a:p>
          <a:p>
            <a:pPr marL="285750" indent="-285750">
              <a:buFont typeface="Arial" panose="020B0604020202020204" pitchFamily="34" charset="0"/>
              <a:buChar char="•"/>
            </a:pPr>
            <a:r>
              <a:rPr lang="en-US" sz="1600" dirty="0">
                <a:latin typeface="IBM Plex Mono Text" panose="020B0509050203000203"/>
              </a:rPr>
              <a:t>The </a:t>
            </a:r>
            <a:r>
              <a:rPr lang="en-US" sz="1600" b="1" dirty="0">
                <a:latin typeface="IBM Plex Mono Text" panose="020B0509050203000203"/>
              </a:rPr>
              <a:t>initial launches were primarily for NASA and SpaceX’s internal missions</a:t>
            </a:r>
            <a:r>
              <a:rPr lang="en-US" sz="1600" dirty="0">
                <a:latin typeface="IBM Plex Mono Text" panose="020B0509050203000203"/>
              </a:rPr>
              <a:t>, marking the beginning of their commercial space endeavors.</a:t>
            </a:r>
          </a:p>
          <a:p>
            <a:pPr marL="285750" indent="-285750">
              <a:buFont typeface="Arial" panose="020B0604020202020204" pitchFamily="34" charset="0"/>
              <a:buChar char="•"/>
            </a:pPr>
            <a:r>
              <a:rPr lang="en-US" sz="1600" dirty="0">
                <a:latin typeface="IBM Plex Mono Text" panose="020B0509050203000203"/>
              </a:rPr>
              <a:t>The </a:t>
            </a:r>
            <a:r>
              <a:rPr lang="en-US" sz="1600" b="1" dirty="0">
                <a:latin typeface="IBM Plex Mono Text" panose="020B0509050203000203"/>
              </a:rPr>
              <a:t>average payload carried by the Falcon 9 v1.1 booster</a:t>
            </a:r>
            <a:r>
              <a:rPr lang="en-US" sz="1600" dirty="0">
                <a:latin typeface="IBM Plex Mono Text" panose="020B0509050203000203"/>
              </a:rPr>
              <a:t> was calculated to be </a:t>
            </a:r>
            <a:r>
              <a:rPr lang="en-US" sz="1600" b="1" dirty="0">
                <a:latin typeface="IBM Plex Mono Text" panose="020B0509050203000203"/>
              </a:rPr>
              <a:t>2,928 kg</a:t>
            </a:r>
            <a:r>
              <a:rPr lang="en-US" sz="1600" dirty="0">
                <a:latin typeface="IBM Plex Mono Text" panose="020B0509050203000203"/>
              </a:rPr>
              <a:t>, serving as a baseline for performance comparisons.</a:t>
            </a:r>
          </a:p>
          <a:p>
            <a:pPr marL="285750" indent="-285750">
              <a:buFont typeface="Arial" panose="020B0604020202020204" pitchFamily="34" charset="0"/>
              <a:buChar char="•"/>
            </a:pPr>
            <a:r>
              <a:rPr lang="en-US" sz="1600" dirty="0">
                <a:latin typeface="IBM Plex Mono Text" panose="020B0509050203000203"/>
              </a:rPr>
              <a:t>The </a:t>
            </a:r>
            <a:r>
              <a:rPr lang="en-US" sz="1600" b="1" dirty="0">
                <a:latin typeface="IBM Plex Mono Text" panose="020B0509050203000203"/>
              </a:rPr>
              <a:t>first successful landing</a:t>
            </a:r>
            <a:r>
              <a:rPr lang="en-US" sz="1600" dirty="0">
                <a:latin typeface="IBM Plex Mono Text" panose="020B0509050203000203"/>
              </a:rPr>
              <a:t> of a booster occurred in </a:t>
            </a:r>
            <a:r>
              <a:rPr lang="en-US" sz="1600" b="1" dirty="0">
                <a:latin typeface="IBM Plex Mono Text" panose="020B0509050203000203"/>
              </a:rPr>
              <a:t>2015</a:t>
            </a:r>
            <a:r>
              <a:rPr lang="en-US" sz="1600" dirty="0">
                <a:latin typeface="IBM Plex Mono Text" panose="020B0509050203000203"/>
              </a:rPr>
              <a:t>, nearly </a:t>
            </a:r>
            <a:r>
              <a:rPr lang="en-US" sz="1600" b="1" dirty="0">
                <a:latin typeface="IBM Plex Mono Text" panose="020B0509050203000203"/>
              </a:rPr>
              <a:t>five years after the inaugural launch</a:t>
            </a:r>
            <a:r>
              <a:rPr lang="en-US" sz="1600" dirty="0">
                <a:latin typeface="IBM Plex Mono Text" panose="020B0509050203000203"/>
              </a:rPr>
              <a:t>, signifying a major milestone in reusability.</a:t>
            </a:r>
          </a:p>
          <a:p>
            <a:pPr marL="285750" indent="-285750">
              <a:buFont typeface="Arial" panose="020B0604020202020204" pitchFamily="34" charset="0"/>
              <a:buChar char="•"/>
            </a:pPr>
            <a:r>
              <a:rPr lang="en-US" sz="1600" dirty="0">
                <a:latin typeface="IBM Plex Mono Text" panose="020B0509050203000203"/>
              </a:rPr>
              <a:t>Several versions of the </a:t>
            </a:r>
            <a:r>
              <a:rPr lang="en-US" sz="1600" b="1" dirty="0">
                <a:latin typeface="IBM Plex Mono Text" panose="020B0509050203000203"/>
              </a:rPr>
              <a:t>Falcon 9 boosters achieved successful landings on drone ships</a:t>
            </a:r>
            <a:r>
              <a:rPr lang="en-US" sz="1600" dirty="0">
                <a:latin typeface="IBM Plex Mono Text" panose="020B0509050203000203"/>
              </a:rPr>
              <a:t>, particularly those </a:t>
            </a:r>
            <a:r>
              <a:rPr lang="en-US" sz="1600" b="1" dirty="0">
                <a:latin typeface="IBM Plex Mono Text" panose="020B0509050203000203"/>
              </a:rPr>
              <a:t>carrying payloads above the average</a:t>
            </a:r>
            <a:r>
              <a:rPr lang="en-US" sz="1600" dirty="0">
                <a:latin typeface="IBM Plex Mono Text" panose="020B0509050203000203"/>
              </a:rPr>
              <a:t>, demonstrating improved reliability over time.</a:t>
            </a:r>
          </a:p>
          <a:p>
            <a:pPr marL="285750" indent="-285750">
              <a:buFont typeface="Arial" panose="020B0604020202020204" pitchFamily="34" charset="0"/>
              <a:buChar char="•"/>
            </a:pPr>
            <a:r>
              <a:rPr lang="en-US" sz="1600" b="1" dirty="0">
                <a:latin typeface="IBM Plex Mono Text" panose="020B0509050203000203"/>
              </a:rPr>
              <a:t>Mission success rates were exceptionally high</a:t>
            </a:r>
            <a:r>
              <a:rPr lang="en-US" sz="1600" dirty="0">
                <a:latin typeface="IBM Plex Mono Text" panose="020B0509050203000203"/>
              </a:rPr>
              <a:t>, with </a:t>
            </a:r>
            <a:r>
              <a:rPr lang="en-US" sz="1600" b="1" dirty="0">
                <a:latin typeface="IBM Plex Mono Text" panose="020B0509050203000203"/>
              </a:rPr>
              <a:t>nearly 100%</a:t>
            </a:r>
            <a:r>
              <a:rPr lang="en-US" sz="1600" dirty="0">
                <a:latin typeface="IBM Plex Mono Text" panose="020B0509050203000203"/>
              </a:rPr>
              <a:t> of launches achieving their intended objectives.</a:t>
            </a:r>
          </a:p>
          <a:p>
            <a:pPr marL="285750" indent="-285750">
              <a:buFont typeface="Arial" panose="020B0604020202020204" pitchFamily="34" charset="0"/>
              <a:buChar char="•"/>
            </a:pPr>
            <a:r>
              <a:rPr lang="en-US" sz="1600" dirty="0">
                <a:latin typeface="IBM Plex Mono Text" panose="020B0509050203000203"/>
              </a:rPr>
              <a:t>In </a:t>
            </a:r>
            <a:r>
              <a:rPr lang="en-US" sz="1600" b="1" dirty="0">
                <a:latin typeface="IBM Plex Mono Text" panose="020B0509050203000203"/>
              </a:rPr>
              <a:t>2015</a:t>
            </a:r>
            <a:r>
              <a:rPr lang="en-US" sz="1600" dirty="0">
                <a:latin typeface="IBM Plex Mono Text" panose="020B0509050203000203"/>
              </a:rPr>
              <a:t>, </a:t>
            </a:r>
            <a:r>
              <a:rPr lang="en-US" sz="1600" b="1" dirty="0">
                <a:latin typeface="IBM Plex Mono Text" panose="020B0509050203000203"/>
              </a:rPr>
              <a:t>two booster versions—F9 v1.1 B1012 and F9 v1.1 B1015—failed</a:t>
            </a:r>
            <a:r>
              <a:rPr lang="en-US" sz="1600" dirty="0">
                <a:latin typeface="IBM Plex Mono Text" panose="020B0509050203000203"/>
              </a:rPr>
              <a:t> to land on drone ships, highlighting key challenges in the early stages of reusability.</a:t>
            </a:r>
          </a:p>
          <a:p>
            <a:pPr marL="285750" indent="-285750">
              <a:buFont typeface="Arial" panose="020B0604020202020204" pitchFamily="34" charset="0"/>
              <a:buChar char="•"/>
            </a:pPr>
            <a:r>
              <a:rPr lang="en-US" sz="1600" dirty="0">
                <a:latin typeface="IBM Plex Mono Text" panose="020B0509050203000203"/>
              </a:rPr>
              <a:t>The </a:t>
            </a:r>
            <a:r>
              <a:rPr lang="en-US" sz="1600" b="1" dirty="0">
                <a:latin typeface="IBM Plex Mono Text" panose="020B0509050203000203"/>
              </a:rPr>
              <a:t>frequency of successful landing outcomes improved steadily year over year</a:t>
            </a:r>
            <a:r>
              <a:rPr lang="en-US" sz="1600" dirty="0">
                <a:latin typeface="IBM Plex Mono Text" panose="020B0509050203000203"/>
              </a:rPr>
              <a:t>, indicating significant advancements in landing technology and booster control systems.</a:t>
            </a: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258EC07A-9F5F-CCCB-182E-BAB99A7662D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2E3AE-3223-47D6-19FF-0E9DDE054E1F}"/>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1CB350DE-6A1D-54E4-0AE0-ED4AC04469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7AD0DD7A-FD98-40FE-EC20-C8BD65078525}"/>
              </a:ext>
            </a:extLst>
          </p:cNvPr>
          <p:cNvSpPr txBox="1"/>
          <p:nvPr/>
        </p:nvSpPr>
        <p:spPr>
          <a:xfrm>
            <a:off x="770010" y="1344498"/>
            <a:ext cx="11030103" cy="2693045"/>
          </a:xfrm>
          <a:prstGeom prst="rect">
            <a:avLst/>
          </a:prstGeom>
          <a:noFill/>
        </p:spPr>
        <p:txBody>
          <a:bodyPr wrap="square">
            <a:spAutoFit/>
          </a:bodyPr>
          <a:lstStyle/>
          <a:p>
            <a:r>
              <a:rPr lang="en-US" sz="1600" b="1" dirty="0">
                <a:solidFill>
                  <a:schemeClr val="accent3">
                    <a:lumMod val="25000"/>
                  </a:schemeClr>
                </a:solidFill>
                <a:latin typeface="IBM Plex Mono Text" panose="020B0509050203000203"/>
              </a:rPr>
              <a:t>Interactive analytics demo in screenshots:</a:t>
            </a:r>
            <a:endParaRPr lang="en-US" sz="1600" b="1" dirty="0">
              <a:latin typeface="IBM Plex Mono Text" panose="020B0509050203000203"/>
            </a:endParaRPr>
          </a:p>
          <a:p>
            <a:pPr>
              <a:buNone/>
            </a:pPr>
            <a:endParaRPr lang="en-US" sz="1600" dirty="0">
              <a:latin typeface="IBM Plex Mono Text" panose="020B0509050203000203"/>
            </a:endParaRPr>
          </a:p>
          <a:p>
            <a:pPr>
              <a:buNone/>
            </a:pPr>
            <a:r>
              <a:rPr lang="en-US" sz="1500" dirty="0"/>
              <a:t>Summary of insights </a:t>
            </a:r>
            <a:r>
              <a:rPr lang="en-US" sz="1500" dirty="0" err="1"/>
              <a:t>deriven</a:t>
            </a:r>
            <a:r>
              <a:rPr lang="en-US" sz="1500" dirty="0"/>
              <a:t> from interactive analysis of the maps:</a:t>
            </a:r>
          </a:p>
          <a:p>
            <a:pPr marL="285750" indent="-285750">
              <a:buFont typeface="Arial" panose="020B0604020202020204" pitchFamily="34" charset="0"/>
              <a:buChar char="•"/>
            </a:pPr>
            <a:r>
              <a:rPr lang="en-US" sz="1500" b="1" dirty="0"/>
              <a:t>Safety and Location:</a:t>
            </a:r>
            <a:r>
              <a:rPr lang="en-US" sz="1500" dirty="0"/>
              <a:t> Launch sites tend to be in relatively unpopulated areas, often near the sea. This coastal proximity offers safety advantages (launch trajectory over water) and potentially logistical benefits for transporting large rocket stages by sea.</a:t>
            </a:r>
          </a:p>
          <a:p>
            <a:pPr marL="285750" indent="-285750">
              <a:buFont typeface="Arial" panose="020B0604020202020204" pitchFamily="34" charset="0"/>
              <a:buChar char="•"/>
            </a:pPr>
            <a:r>
              <a:rPr lang="en-US" sz="1500" b="1" dirty="0"/>
              <a:t>Logistics:</a:t>
            </a:r>
            <a:r>
              <a:rPr lang="en-US" sz="1500" dirty="0"/>
              <a:t> The presence of good infrastructure around launch sites (as seen with distances to highways and railways) is crucial for the movement of equipment, personnel, and payloads.</a:t>
            </a:r>
          </a:p>
          <a:p>
            <a:pPr marL="285750" indent="-285750">
              <a:buFont typeface="Arial" panose="020B0604020202020204" pitchFamily="34" charset="0"/>
              <a:buChar char="•"/>
            </a:pPr>
            <a:r>
              <a:rPr lang="en-US" sz="1500" b="1" dirty="0"/>
              <a:t>East Coast Dominance:</a:t>
            </a:r>
            <a:r>
              <a:rPr lang="en-US" sz="1500" dirty="0"/>
              <a:t> The observation that most launches happen at East Coast launch sites (like Cape Canaveral/KSC) is significant and could be related to historical factors, orbital inclinations favored by eastward launches, or the concentration of space-related industries in that region</a:t>
            </a:r>
            <a:r>
              <a:rPr lang="en-US" sz="1600" dirty="0"/>
              <a:t>.</a:t>
            </a:r>
          </a:p>
          <a:p>
            <a:pPr>
              <a:buNone/>
            </a:pPr>
            <a:endParaRPr lang="en-US" sz="1600" dirty="0">
              <a:latin typeface="IBM Plex Mono Text" panose="020B0509050203000203"/>
            </a:endParaRPr>
          </a:p>
        </p:txBody>
      </p:sp>
      <p:pic>
        <p:nvPicPr>
          <p:cNvPr id="5" name="Picture 4">
            <a:extLst>
              <a:ext uri="{FF2B5EF4-FFF2-40B4-BE49-F238E27FC236}">
                <a16:creationId xmlns:a16="http://schemas.microsoft.com/office/drawing/2014/main" id="{427ACBB4-2B2C-2428-84C6-AF61349BD1C4}"/>
              </a:ext>
            </a:extLst>
          </p:cNvPr>
          <p:cNvPicPr>
            <a:picLocks noChangeAspect="1"/>
          </p:cNvPicPr>
          <p:nvPr/>
        </p:nvPicPr>
        <p:blipFill>
          <a:blip r:embed="rId4"/>
          <a:stretch>
            <a:fillRect/>
          </a:stretch>
        </p:blipFill>
        <p:spPr>
          <a:xfrm>
            <a:off x="3048000" y="3559628"/>
            <a:ext cx="6096000" cy="3221255"/>
          </a:xfrm>
          <a:prstGeom prst="rect">
            <a:avLst/>
          </a:prstGeom>
        </p:spPr>
      </p:pic>
    </p:spTree>
    <p:extLst>
      <p:ext uri="{BB962C8B-B14F-4D97-AF65-F5344CB8AC3E}">
        <p14:creationId xmlns:p14="http://schemas.microsoft.com/office/powerpoint/2010/main" val="4145628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4666897-435D-A67C-C038-66DFF32D753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F243EC-3CDA-8F70-C802-E1F023DD1684}"/>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B168191A-E191-CE25-D307-F77E1DD1731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TextBox 2">
            <a:extLst>
              <a:ext uri="{FF2B5EF4-FFF2-40B4-BE49-F238E27FC236}">
                <a16:creationId xmlns:a16="http://schemas.microsoft.com/office/drawing/2014/main" id="{124BCF8C-02FB-629D-FDBB-28D103C556D1}"/>
              </a:ext>
            </a:extLst>
          </p:cNvPr>
          <p:cNvSpPr txBox="1"/>
          <p:nvPr/>
        </p:nvSpPr>
        <p:spPr>
          <a:xfrm>
            <a:off x="770011" y="1358049"/>
            <a:ext cx="10515600" cy="1323439"/>
          </a:xfrm>
          <a:prstGeom prst="rect">
            <a:avLst/>
          </a:prstGeom>
          <a:noFill/>
        </p:spPr>
        <p:txBody>
          <a:bodyPr wrap="square">
            <a:spAutoFit/>
          </a:bodyPr>
          <a:lstStyle/>
          <a:p>
            <a:r>
              <a:rPr lang="en-US" sz="1600" b="1" dirty="0">
                <a:solidFill>
                  <a:schemeClr val="accent3">
                    <a:lumMod val="25000"/>
                  </a:schemeClr>
                </a:solidFill>
                <a:latin typeface="IBM Plex Mono Text" panose="020B0509050203000203"/>
              </a:rPr>
              <a:t>Predictive analysis results:</a:t>
            </a:r>
          </a:p>
          <a:p>
            <a:endParaRPr lang="en-US" sz="1600" b="1" dirty="0">
              <a:solidFill>
                <a:schemeClr val="accent3">
                  <a:lumMod val="25000"/>
                </a:schemeClr>
              </a:solidFill>
              <a:latin typeface="IBM Plex Mono Text" panose="020B0509050203000203"/>
            </a:endParaRPr>
          </a:p>
          <a:p>
            <a:r>
              <a:rPr lang="en-US" sz="1600" dirty="0"/>
              <a:t>The chart compares cross-validation (CV) performance and test accuracy across four models. All models achieved the same test accuracy (approximately 0.83), indicating similar generalization. However, the Decision Tree exhibited the highest CV Best Score (0.88), suggesting potential overfitting as its test accuracy matched the other models.</a:t>
            </a:r>
            <a:endParaRPr lang="en-US" sz="1600" b="1" dirty="0">
              <a:solidFill>
                <a:schemeClr val="accent3">
                  <a:lumMod val="25000"/>
                </a:schemeClr>
              </a:solidFill>
              <a:latin typeface="IBM Plex Mono Text" panose="020B0509050203000203"/>
            </a:endParaRPr>
          </a:p>
        </p:txBody>
      </p:sp>
      <p:pic>
        <p:nvPicPr>
          <p:cNvPr id="5" name="Picture 4">
            <a:extLst>
              <a:ext uri="{FF2B5EF4-FFF2-40B4-BE49-F238E27FC236}">
                <a16:creationId xmlns:a16="http://schemas.microsoft.com/office/drawing/2014/main" id="{55B3F15A-50A4-EA41-6DD2-5011E9ADB97A}"/>
              </a:ext>
            </a:extLst>
          </p:cNvPr>
          <p:cNvPicPr>
            <a:picLocks noChangeAspect="1"/>
          </p:cNvPicPr>
          <p:nvPr/>
        </p:nvPicPr>
        <p:blipFill>
          <a:blip r:embed="rId4"/>
          <a:stretch>
            <a:fillRect/>
          </a:stretch>
        </p:blipFill>
        <p:spPr>
          <a:xfrm>
            <a:off x="3279970" y="2959476"/>
            <a:ext cx="5632060" cy="3359874"/>
          </a:xfrm>
          <a:prstGeom prst="rect">
            <a:avLst/>
          </a:prstGeom>
        </p:spPr>
      </p:pic>
    </p:spTree>
    <p:extLst>
      <p:ext uri="{BB962C8B-B14F-4D97-AF65-F5344CB8AC3E}">
        <p14:creationId xmlns:p14="http://schemas.microsoft.com/office/powerpoint/2010/main" val="190596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A8FC449-77AF-DA5F-6F9F-E24517EEFFF2}"/>
              </a:ext>
            </a:extLst>
          </p:cNvPr>
          <p:cNvPicPr>
            <a:picLocks noChangeAspect="1"/>
          </p:cNvPicPr>
          <p:nvPr/>
        </p:nvPicPr>
        <p:blipFill>
          <a:blip r:embed="rId3"/>
          <a:stretch>
            <a:fillRect/>
          </a:stretch>
        </p:blipFill>
        <p:spPr>
          <a:xfrm>
            <a:off x="5317182" y="1439918"/>
            <a:ext cx="6250119" cy="3062508"/>
          </a:xfrm>
          <a:prstGeom prst="rect">
            <a:avLst/>
          </a:prstGeom>
        </p:spPr>
      </p:pic>
      <p:sp>
        <p:nvSpPr>
          <p:cNvPr id="7" name="TextBox 6">
            <a:extLst>
              <a:ext uri="{FF2B5EF4-FFF2-40B4-BE49-F238E27FC236}">
                <a16:creationId xmlns:a16="http://schemas.microsoft.com/office/drawing/2014/main" id="{80D5B5D3-0D21-CFC9-46BC-BE86FC6259B0}"/>
              </a:ext>
            </a:extLst>
          </p:cNvPr>
          <p:cNvSpPr txBox="1"/>
          <p:nvPr/>
        </p:nvSpPr>
        <p:spPr>
          <a:xfrm>
            <a:off x="5317181" y="4533072"/>
            <a:ext cx="6250119" cy="1815882"/>
          </a:xfrm>
          <a:prstGeom prst="rect">
            <a:avLst/>
          </a:prstGeom>
          <a:noFill/>
        </p:spPr>
        <p:txBody>
          <a:bodyPr wrap="square">
            <a:spAutoFit/>
          </a:bodyPr>
          <a:lstStyle/>
          <a:p>
            <a:pPr>
              <a:buNone/>
            </a:pPr>
            <a:r>
              <a:rPr lang="en-US" sz="1600" dirty="0">
                <a:latin typeface="IBM Plex Mono Text"/>
              </a:rPr>
              <a:t>The plot suggests that:</a:t>
            </a:r>
          </a:p>
          <a:p>
            <a:pPr marL="285750" indent="-285750">
              <a:buFont typeface="Arial" panose="020B0604020202020204" pitchFamily="34" charset="0"/>
              <a:buChar char="•"/>
            </a:pPr>
            <a:r>
              <a:rPr lang="en-US" sz="1600" b="1" dirty="0">
                <a:latin typeface="IBM Plex Mono Text"/>
              </a:rPr>
              <a:t>Success rates improved as the number of flights increased</a:t>
            </a:r>
            <a:r>
              <a:rPr lang="en-US" sz="1600" dirty="0">
                <a:latin typeface="IBM Plex Mono Text"/>
              </a:rPr>
              <a:t>, likely due to learning and refinement.</a:t>
            </a:r>
          </a:p>
          <a:p>
            <a:pPr marL="285750" indent="-285750">
              <a:buFont typeface="Arial" panose="020B0604020202020204" pitchFamily="34" charset="0"/>
              <a:buChar char="•"/>
            </a:pPr>
            <a:r>
              <a:rPr lang="en-US" sz="1600" b="1" dirty="0">
                <a:latin typeface="IBM Plex Mono Text"/>
              </a:rPr>
              <a:t>CCAFS SLC 40 and KSC LC 39A</a:t>
            </a:r>
            <a:r>
              <a:rPr lang="en-US" sz="1600" dirty="0">
                <a:latin typeface="IBM Plex Mono Text"/>
              </a:rPr>
              <a:t> emerged as reliable sites with increasing success.</a:t>
            </a:r>
          </a:p>
          <a:p>
            <a:pPr marL="285750" indent="-285750">
              <a:buFont typeface="Arial" panose="020B0604020202020204" pitchFamily="34" charset="0"/>
              <a:buChar char="•"/>
            </a:pPr>
            <a:r>
              <a:rPr lang="en-US" sz="1600" b="1" dirty="0">
                <a:latin typeface="IBM Plex Mono Text"/>
              </a:rPr>
              <a:t>Launch experience (flight number)</a:t>
            </a:r>
            <a:r>
              <a:rPr lang="en-US" sz="1600" dirty="0">
                <a:latin typeface="IBM Plex Mono Text"/>
              </a:rPr>
              <a:t> and </a:t>
            </a:r>
            <a:r>
              <a:rPr lang="en-US" sz="1600" b="1" dirty="0">
                <a:latin typeface="IBM Plex Mono Text"/>
              </a:rPr>
              <a:t>site characteristics</a:t>
            </a:r>
            <a:r>
              <a:rPr lang="en-US" sz="1600" dirty="0">
                <a:latin typeface="IBM Plex Mono Text"/>
              </a:rPr>
              <a:t> both influence success probability.</a:t>
            </a:r>
          </a:p>
        </p:txBody>
      </p:sp>
      <p:sp>
        <p:nvSpPr>
          <p:cNvPr id="9" name="TextBox 8">
            <a:extLst>
              <a:ext uri="{FF2B5EF4-FFF2-40B4-BE49-F238E27FC236}">
                <a16:creationId xmlns:a16="http://schemas.microsoft.com/office/drawing/2014/main" id="{FEBCDB34-1AC6-66F9-0748-5E5896AE3655}"/>
              </a:ext>
            </a:extLst>
          </p:cNvPr>
          <p:cNvSpPr txBox="1"/>
          <p:nvPr/>
        </p:nvSpPr>
        <p:spPr>
          <a:xfrm>
            <a:off x="734029" y="1439918"/>
            <a:ext cx="4473823" cy="4493538"/>
          </a:xfrm>
          <a:prstGeom prst="rect">
            <a:avLst/>
          </a:prstGeom>
          <a:noFill/>
        </p:spPr>
        <p:txBody>
          <a:bodyPr wrap="square">
            <a:spAutoFit/>
          </a:bodyPr>
          <a:lstStyle/>
          <a:p>
            <a:pPr>
              <a:buNone/>
            </a:pPr>
            <a:r>
              <a:rPr lang="en-US" sz="1600" b="1" dirty="0">
                <a:latin typeface="IBM Plex Mono Text" panose="020B0509050203000203"/>
              </a:rPr>
              <a:t>Key Observations:</a:t>
            </a:r>
          </a:p>
          <a:p>
            <a:pPr>
              <a:buFont typeface="Arial" panose="020B0604020202020204" pitchFamily="34" charset="0"/>
              <a:buChar char="•"/>
            </a:pPr>
            <a:r>
              <a:rPr lang="en-US" sz="1500" b="1" dirty="0">
                <a:latin typeface="IBM Plex Mono Text" panose="020B0509050203000203"/>
              </a:rPr>
              <a:t>CCAFS SLC 40</a:t>
            </a:r>
            <a:r>
              <a:rPr lang="en-US" sz="1500" dirty="0">
                <a:latin typeface="IBM Plex Mono Text" panose="020B0509050203000203"/>
              </a:rPr>
              <a:t>:</a:t>
            </a:r>
          </a:p>
          <a:p>
            <a:pPr marL="742950" lvl="1" indent="-285750">
              <a:buFont typeface="Arial" panose="020B0604020202020204" pitchFamily="34" charset="0"/>
              <a:buChar char="•"/>
            </a:pPr>
            <a:r>
              <a:rPr lang="en-US" sz="1500" dirty="0">
                <a:latin typeface="IBM Plex Mono Text" panose="020B0509050203000203"/>
              </a:rPr>
              <a:t>Has a </a:t>
            </a:r>
            <a:r>
              <a:rPr lang="en-US" sz="1500" b="1" dirty="0">
                <a:latin typeface="IBM Plex Mono Text" panose="020B0509050203000203"/>
              </a:rPr>
              <a:t>high number of launches</a:t>
            </a:r>
            <a:r>
              <a:rPr lang="en-US" sz="1500" dirty="0">
                <a:latin typeface="IBM Plex Mono Text" panose="020B0509050203000203"/>
              </a:rPr>
              <a:t> across the full range of flight numbers.</a:t>
            </a:r>
          </a:p>
          <a:p>
            <a:pPr marL="742950" lvl="1" indent="-285750">
              <a:buFont typeface="Arial" panose="020B0604020202020204" pitchFamily="34" charset="0"/>
              <a:buChar char="•"/>
            </a:pPr>
            <a:r>
              <a:rPr lang="en-US" sz="1500" dirty="0">
                <a:latin typeface="IBM Plex Mono Text" panose="020B0509050203000203"/>
              </a:rPr>
              <a:t>There is a clear </a:t>
            </a:r>
            <a:r>
              <a:rPr lang="en-US" sz="1500" b="1" dirty="0">
                <a:latin typeface="IBM Plex Mono Text" panose="020B0509050203000203"/>
              </a:rPr>
              <a:t>increase in success (more orange dots)</a:t>
            </a:r>
            <a:r>
              <a:rPr lang="en-US" sz="1500" dirty="0">
                <a:latin typeface="IBM Plex Mono Text" panose="020B0509050203000203"/>
              </a:rPr>
              <a:t> as flight numbers increase, suggesting that reliability improved over time at this site.</a:t>
            </a:r>
          </a:p>
          <a:p>
            <a:pPr>
              <a:buFont typeface="Arial" panose="020B0604020202020204" pitchFamily="34" charset="0"/>
              <a:buChar char="•"/>
            </a:pPr>
            <a:r>
              <a:rPr lang="en-US" sz="1500" b="1" dirty="0">
                <a:latin typeface="IBM Plex Mono Text" panose="020B0509050203000203"/>
              </a:rPr>
              <a:t>KSC LC 39A</a:t>
            </a:r>
            <a:r>
              <a:rPr lang="en-US" sz="1500" dirty="0">
                <a:latin typeface="IBM Plex Mono Text" panose="020B0509050203000203"/>
              </a:rPr>
              <a:t>:</a:t>
            </a:r>
          </a:p>
          <a:p>
            <a:pPr marL="742950" lvl="1" indent="-285750">
              <a:buFont typeface="Arial" panose="020B0604020202020204" pitchFamily="34" charset="0"/>
              <a:buChar char="•"/>
            </a:pPr>
            <a:r>
              <a:rPr lang="en-US" sz="1500" dirty="0">
                <a:latin typeface="IBM Plex Mono Text" panose="020B0509050203000203"/>
              </a:rPr>
              <a:t>Launches begin after a certain flight number (around flight 25).</a:t>
            </a:r>
          </a:p>
          <a:p>
            <a:pPr marL="742950" lvl="1" indent="-285750">
              <a:buFont typeface="Arial" panose="020B0604020202020204" pitchFamily="34" charset="0"/>
              <a:buChar char="•"/>
            </a:pPr>
            <a:r>
              <a:rPr lang="en-US" sz="1500" dirty="0">
                <a:latin typeface="IBM Plex Mono Text" panose="020B0509050203000203"/>
              </a:rPr>
              <a:t>Mostly successful launches are observed (predominantly orange), indicating strong performance at this site.</a:t>
            </a:r>
          </a:p>
          <a:p>
            <a:pPr>
              <a:buFont typeface="Arial" panose="020B0604020202020204" pitchFamily="34" charset="0"/>
              <a:buChar char="•"/>
            </a:pPr>
            <a:r>
              <a:rPr lang="en-US" sz="1500" b="1" dirty="0">
                <a:latin typeface="IBM Plex Mono Text" panose="020B0509050203000203"/>
              </a:rPr>
              <a:t>VAFB SLC 4E</a:t>
            </a:r>
            <a:r>
              <a:rPr lang="en-US" sz="1500" dirty="0">
                <a:latin typeface="IBM Plex Mono Text" panose="020B0509050203000203"/>
              </a:rPr>
              <a:t>:</a:t>
            </a:r>
          </a:p>
          <a:p>
            <a:pPr marL="742950" lvl="1" indent="-285750">
              <a:buFont typeface="Arial" panose="020B0604020202020204" pitchFamily="34" charset="0"/>
              <a:buChar char="•"/>
            </a:pPr>
            <a:r>
              <a:rPr lang="en-US" sz="1500" dirty="0">
                <a:latin typeface="IBM Plex Mono Text" panose="020B0509050203000203"/>
              </a:rPr>
              <a:t>Fewer launches compared to other sites.</a:t>
            </a:r>
          </a:p>
          <a:p>
            <a:pPr marL="742950" lvl="1" indent="-285750">
              <a:buFont typeface="Arial" panose="020B0604020202020204" pitchFamily="34" charset="0"/>
              <a:buChar char="•"/>
            </a:pPr>
            <a:r>
              <a:rPr lang="en-US" sz="1500" dirty="0">
                <a:latin typeface="IBM Plex Mono Text" panose="020B0509050203000203"/>
              </a:rPr>
              <a:t>While early launches show mixed results, later ones tend to be more successful (more orange dots), though with less dense data.</a:t>
            </a:r>
          </a:p>
        </p:txBody>
      </p:sp>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A68E27E-9D8A-5942-B5F4-525E90815418}"/>
              </a:ext>
            </a:extLst>
          </p:cNvPr>
          <p:cNvPicPr>
            <a:picLocks noChangeAspect="1"/>
          </p:cNvPicPr>
          <p:nvPr/>
        </p:nvPicPr>
        <p:blipFill>
          <a:blip r:embed="rId3"/>
          <a:stretch>
            <a:fillRect/>
          </a:stretch>
        </p:blipFill>
        <p:spPr>
          <a:xfrm>
            <a:off x="5360316" y="1440228"/>
            <a:ext cx="6097656" cy="2987803"/>
          </a:xfrm>
          <a:prstGeom prst="rect">
            <a:avLst/>
          </a:prstGeom>
        </p:spPr>
      </p:pic>
      <p:sp>
        <p:nvSpPr>
          <p:cNvPr id="3" name="TextBox 2">
            <a:extLst>
              <a:ext uri="{FF2B5EF4-FFF2-40B4-BE49-F238E27FC236}">
                <a16:creationId xmlns:a16="http://schemas.microsoft.com/office/drawing/2014/main" id="{0775CB89-DCFE-B544-0FD0-DFE766FC4286}"/>
              </a:ext>
            </a:extLst>
          </p:cNvPr>
          <p:cNvSpPr txBox="1"/>
          <p:nvPr/>
        </p:nvSpPr>
        <p:spPr>
          <a:xfrm>
            <a:off x="734028" y="1440228"/>
            <a:ext cx="4626288" cy="4508927"/>
          </a:xfrm>
          <a:prstGeom prst="rect">
            <a:avLst/>
          </a:prstGeom>
          <a:noFill/>
        </p:spPr>
        <p:txBody>
          <a:bodyPr wrap="square">
            <a:spAutoFit/>
          </a:bodyPr>
          <a:lstStyle/>
          <a:p>
            <a:pPr>
              <a:buNone/>
            </a:pPr>
            <a:r>
              <a:rPr lang="en-US" sz="1600" b="1" dirty="0">
                <a:latin typeface="IBM Plex Mono Text"/>
              </a:rPr>
              <a:t>Interpretation of Payload Mass vs Launch Site Plot:</a:t>
            </a:r>
          </a:p>
          <a:p>
            <a:pPr>
              <a:buNone/>
            </a:pPr>
            <a:endParaRPr lang="en-US" sz="1600" b="1" dirty="0">
              <a:latin typeface="IBM Plex Mono Text"/>
            </a:endParaRPr>
          </a:p>
          <a:p>
            <a:pPr marL="285750" indent="-285750">
              <a:buFont typeface="Arial" panose="020B0604020202020204" pitchFamily="34" charset="0"/>
              <a:buChar char="•"/>
            </a:pPr>
            <a:r>
              <a:rPr lang="en-US" sz="1500" b="1" dirty="0">
                <a:latin typeface="IBM Plex Mono Text"/>
              </a:rPr>
              <a:t>Higher payload missions were mostly successful</a:t>
            </a:r>
            <a:r>
              <a:rPr lang="en-US" sz="1500" dirty="0">
                <a:latin typeface="IBM Plex Mono Text"/>
              </a:rPr>
              <a:t> (orange dots), especially at </a:t>
            </a:r>
            <a:r>
              <a:rPr lang="en-US" sz="1500" b="1" dirty="0">
                <a:latin typeface="IBM Plex Mono Text"/>
              </a:rPr>
              <a:t>CCAFS SLC 40</a:t>
            </a:r>
            <a:r>
              <a:rPr lang="en-US" sz="1500" dirty="0">
                <a:latin typeface="IBM Plex Mono Text"/>
              </a:rPr>
              <a:t> and </a:t>
            </a:r>
            <a:r>
              <a:rPr lang="en-US" sz="1500" b="1" dirty="0">
                <a:latin typeface="IBM Plex Mono Text"/>
              </a:rPr>
              <a:t>KSC LC 39A</a:t>
            </a:r>
            <a:r>
              <a:rPr lang="en-US" sz="1500" dirty="0">
                <a:latin typeface="IBM Plex Mono Text"/>
              </a:rPr>
              <a:t>, indicating strong capability of these sites to handle heavier payloads.</a:t>
            </a:r>
          </a:p>
          <a:p>
            <a:pPr marL="285750" indent="-285750">
              <a:buFont typeface="Arial" panose="020B0604020202020204" pitchFamily="34" charset="0"/>
              <a:buChar char="•"/>
            </a:pPr>
            <a:r>
              <a:rPr lang="en-US" sz="1500" b="1" dirty="0">
                <a:latin typeface="IBM Plex Mono Text"/>
              </a:rPr>
              <a:t>KSC LC 39A handled many high-payload missions</a:t>
            </a:r>
            <a:r>
              <a:rPr lang="en-US" sz="1500" dirty="0">
                <a:latin typeface="IBM Plex Mono Text"/>
              </a:rPr>
              <a:t> (&gt;10,000 kg), with a majority resulting in success.</a:t>
            </a:r>
          </a:p>
          <a:p>
            <a:pPr marL="285750" indent="-285750">
              <a:buFont typeface="Arial" panose="020B0604020202020204" pitchFamily="34" charset="0"/>
              <a:buChar char="•"/>
            </a:pPr>
            <a:r>
              <a:rPr lang="en-US" sz="1500" b="1" dirty="0">
                <a:latin typeface="IBM Plex Mono Text"/>
              </a:rPr>
              <a:t>VAFB SLC 4E</a:t>
            </a:r>
            <a:r>
              <a:rPr lang="en-US" sz="1500" dirty="0">
                <a:latin typeface="IBM Plex Mono Text"/>
              </a:rPr>
              <a:t> had fewer launches, mostly low to mid payloads, but still maintained a fair success rate.</a:t>
            </a:r>
          </a:p>
          <a:p>
            <a:pPr marL="285750" indent="-285750">
              <a:buFont typeface="Arial" panose="020B0604020202020204" pitchFamily="34" charset="0"/>
              <a:buChar char="•"/>
            </a:pPr>
            <a:r>
              <a:rPr lang="en-US" sz="1500" dirty="0">
                <a:latin typeface="IBM Plex Mono Text"/>
              </a:rPr>
              <a:t>There is </a:t>
            </a:r>
            <a:r>
              <a:rPr lang="en-US" sz="1500" b="1" dirty="0">
                <a:latin typeface="IBM Plex Mono Text"/>
              </a:rPr>
              <a:t>no strong negative correlation</a:t>
            </a:r>
            <a:r>
              <a:rPr lang="en-US" sz="1500" dirty="0">
                <a:latin typeface="IBM Plex Mono Text"/>
              </a:rPr>
              <a:t> between increasing payload and mission success — suggesting </a:t>
            </a:r>
            <a:r>
              <a:rPr lang="en-US" sz="1500" b="1" dirty="0">
                <a:latin typeface="IBM Plex Mono Text"/>
              </a:rPr>
              <a:t>SpaceX's launch systems are robust enough</a:t>
            </a:r>
            <a:r>
              <a:rPr lang="en-US" sz="1500" dirty="0">
                <a:latin typeface="IBM Plex Mono Text"/>
              </a:rPr>
              <a:t> to manage larger payloads without significantly affecting outcome.</a:t>
            </a:r>
          </a:p>
          <a:p>
            <a:pPr marL="285750" indent="-285750">
              <a:buFont typeface="Arial" panose="020B0604020202020204" pitchFamily="34" charset="0"/>
              <a:buChar char="•"/>
            </a:pPr>
            <a:r>
              <a:rPr lang="en-US" sz="1500" dirty="0">
                <a:latin typeface="IBM Plex Mono Text"/>
              </a:rPr>
              <a:t>The plot also supports the idea that </a:t>
            </a:r>
            <a:r>
              <a:rPr lang="en-US" sz="1500" b="1" dirty="0">
                <a:latin typeface="IBM Plex Mono Text"/>
              </a:rPr>
              <a:t>launch site and payload capacity jointly affect success rates</a:t>
            </a:r>
            <a:r>
              <a:rPr lang="en-US" sz="1500" dirty="0">
                <a:latin typeface="IBM Plex Mono Text"/>
              </a:rPr>
              <a:t>, with </a:t>
            </a:r>
            <a:r>
              <a:rPr lang="en-US" sz="1500" b="1" dirty="0">
                <a:latin typeface="IBM Plex Mono Text"/>
              </a:rPr>
              <a:t>site infrastructure likely playing a role</a:t>
            </a:r>
            <a:r>
              <a:rPr lang="en-US" sz="1500" dirty="0">
                <a:latin typeface="IBM Plex Mono Text"/>
              </a:rPr>
              <a:t> in heavier mission performance.</a:t>
            </a: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4F14712E-B5F0-DA2D-7F80-912256867F4F}"/>
              </a:ext>
            </a:extLst>
          </p:cNvPr>
          <p:cNvPicPr>
            <a:picLocks noChangeAspect="1"/>
          </p:cNvPicPr>
          <p:nvPr/>
        </p:nvPicPr>
        <p:blipFill>
          <a:blip r:embed="rId3"/>
          <a:stretch>
            <a:fillRect/>
          </a:stretch>
        </p:blipFill>
        <p:spPr>
          <a:xfrm>
            <a:off x="6685918" y="1448253"/>
            <a:ext cx="4772053" cy="3829425"/>
          </a:xfrm>
          <a:prstGeom prst="rect">
            <a:avLst/>
          </a:prstGeom>
        </p:spPr>
      </p:pic>
      <p:sp>
        <p:nvSpPr>
          <p:cNvPr id="3" name="TextBox 2">
            <a:extLst>
              <a:ext uri="{FF2B5EF4-FFF2-40B4-BE49-F238E27FC236}">
                <a16:creationId xmlns:a16="http://schemas.microsoft.com/office/drawing/2014/main" id="{7CFEB4AA-FA10-6424-DFFC-33C01D0A867A}"/>
              </a:ext>
            </a:extLst>
          </p:cNvPr>
          <p:cNvSpPr txBox="1"/>
          <p:nvPr/>
        </p:nvSpPr>
        <p:spPr>
          <a:xfrm>
            <a:off x="770010" y="1364327"/>
            <a:ext cx="5915907" cy="3585597"/>
          </a:xfrm>
          <a:prstGeom prst="rect">
            <a:avLst/>
          </a:prstGeom>
          <a:noFill/>
        </p:spPr>
        <p:txBody>
          <a:bodyPr wrap="square">
            <a:spAutoFit/>
          </a:bodyPr>
          <a:lstStyle/>
          <a:p>
            <a:pPr>
              <a:buNone/>
            </a:pPr>
            <a:r>
              <a:rPr lang="en-US" sz="1600" b="1" dirty="0">
                <a:latin typeface="IBM Plex Mono Text"/>
              </a:rPr>
              <a:t>Interpretation of Success Rate by Orbit Type</a:t>
            </a:r>
          </a:p>
          <a:p>
            <a:pPr>
              <a:buNone/>
            </a:pPr>
            <a:endParaRPr lang="en-US" sz="1600" b="1" dirty="0">
              <a:latin typeface="IBM Plex Mono Text"/>
            </a:endParaRPr>
          </a:p>
          <a:p>
            <a:pPr marL="285750" indent="-285750">
              <a:buFont typeface="Arial" panose="020B0604020202020204" pitchFamily="34" charset="0"/>
              <a:buChar char="•"/>
            </a:pPr>
            <a:r>
              <a:rPr lang="en-US" sz="1500" b="1" dirty="0">
                <a:latin typeface="IBM Plex Mono Text"/>
              </a:rPr>
              <a:t>ES-L1, GEO, HEO, and SSO orbits show a 100% success rate</a:t>
            </a:r>
            <a:r>
              <a:rPr lang="en-US" sz="1500" dirty="0">
                <a:latin typeface="IBM Plex Mono Text"/>
              </a:rPr>
              <a:t>, indicating highly reliable missions for these orbit types.</a:t>
            </a:r>
          </a:p>
          <a:p>
            <a:pPr marL="285750" indent="-285750">
              <a:buFont typeface="Arial" panose="020B0604020202020204" pitchFamily="34" charset="0"/>
              <a:buChar char="•"/>
            </a:pPr>
            <a:r>
              <a:rPr lang="en-US" sz="1500" b="1" dirty="0">
                <a:latin typeface="IBM Plex Mono Text"/>
              </a:rPr>
              <a:t>VLEO (Very Low Earth Orbit)</a:t>
            </a:r>
            <a:r>
              <a:rPr lang="en-US" sz="1500" dirty="0">
                <a:latin typeface="IBM Plex Mono Text"/>
              </a:rPr>
              <a:t> also demonstrates a strong success rate, close to </a:t>
            </a:r>
            <a:r>
              <a:rPr lang="en-US" sz="1500" b="1" dirty="0">
                <a:latin typeface="IBM Plex Mono Text"/>
              </a:rPr>
              <a:t>90%</a:t>
            </a:r>
            <a:r>
              <a:rPr lang="en-US" sz="1500" dirty="0">
                <a:latin typeface="IBM Plex Mono Text"/>
              </a:rPr>
              <a:t>, showing consistent performance.</a:t>
            </a:r>
          </a:p>
          <a:p>
            <a:pPr marL="285750" indent="-285750">
              <a:buFont typeface="Arial" panose="020B0604020202020204" pitchFamily="34" charset="0"/>
              <a:buChar char="•"/>
            </a:pPr>
            <a:r>
              <a:rPr lang="en-US" sz="1500" b="1" dirty="0">
                <a:latin typeface="IBM Plex Mono Text"/>
              </a:rPr>
              <a:t>GTO (Geostationary Transfer Orbit)</a:t>
            </a:r>
            <a:r>
              <a:rPr lang="en-US" sz="1500" dirty="0">
                <a:latin typeface="IBM Plex Mono Text"/>
              </a:rPr>
              <a:t> has the </a:t>
            </a:r>
            <a:r>
              <a:rPr lang="en-US" sz="1500" b="1" dirty="0">
                <a:latin typeface="IBM Plex Mono Text"/>
              </a:rPr>
              <a:t>lowest success rate</a:t>
            </a:r>
            <a:r>
              <a:rPr lang="en-US" sz="1500" dirty="0">
                <a:latin typeface="IBM Plex Mono Text"/>
              </a:rPr>
              <a:t> (~50%), suggesting it might involve more technical challenges or risks during launch or landing.</a:t>
            </a:r>
          </a:p>
          <a:p>
            <a:pPr marL="285750" indent="-285750">
              <a:buFont typeface="Arial" panose="020B0604020202020204" pitchFamily="34" charset="0"/>
              <a:buChar char="•"/>
            </a:pPr>
            <a:r>
              <a:rPr lang="en-US" sz="1500" b="1" dirty="0">
                <a:latin typeface="IBM Plex Mono Text"/>
              </a:rPr>
              <a:t>MEO (Medium Earth Orbit), PO (Polar Orbit), and LEO (Low Earth Orbit)</a:t>
            </a:r>
            <a:r>
              <a:rPr lang="en-US" sz="1500" dirty="0">
                <a:latin typeface="IBM Plex Mono Text"/>
              </a:rPr>
              <a:t> show moderate success rates, </a:t>
            </a:r>
            <a:r>
              <a:rPr lang="en-US" sz="1500" b="1" dirty="0">
                <a:latin typeface="IBM Plex Mono Text"/>
              </a:rPr>
              <a:t>around 65–75%</a:t>
            </a:r>
            <a:r>
              <a:rPr lang="en-US" sz="1500" dirty="0">
                <a:latin typeface="IBM Plex Mono Text"/>
              </a:rPr>
              <a:t>, implying variability depending on payload or mission type.</a:t>
            </a:r>
          </a:p>
          <a:p>
            <a:pPr marL="285750" indent="-285750">
              <a:buFont typeface="Arial" panose="020B0604020202020204" pitchFamily="34" charset="0"/>
              <a:buChar char="•"/>
            </a:pPr>
            <a:r>
              <a:rPr lang="en-US" sz="1500" b="1" dirty="0">
                <a:latin typeface="IBM Plex Mono Text"/>
              </a:rPr>
              <a:t>ISS (International Space Station)</a:t>
            </a:r>
            <a:r>
              <a:rPr lang="en-US" sz="1500" dirty="0">
                <a:latin typeface="IBM Plex Mono Text"/>
              </a:rPr>
              <a:t> missions have slightly lower success (~63%), possibly due to strict precision requirements for docking and trajectory.</a:t>
            </a:r>
          </a:p>
        </p:txBody>
      </p:sp>
      <p:sp>
        <p:nvSpPr>
          <p:cNvPr id="8" name="TextBox 7">
            <a:extLst>
              <a:ext uri="{FF2B5EF4-FFF2-40B4-BE49-F238E27FC236}">
                <a16:creationId xmlns:a16="http://schemas.microsoft.com/office/drawing/2014/main" id="{A12626BE-4959-0215-EBA6-A5DEBB82CB0C}"/>
              </a:ext>
            </a:extLst>
          </p:cNvPr>
          <p:cNvSpPr txBox="1"/>
          <p:nvPr/>
        </p:nvSpPr>
        <p:spPr>
          <a:xfrm>
            <a:off x="770011" y="4994248"/>
            <a:ext cx="11067493" cy="830997"/>
          </a:xfrm>
          <a:prstGeom prst="rect">
            <a:avLst/>
          </a:prstGeom>
          <a:noFill/>
        </p:spPr>
        <p:txBody>
          <a:bodyPr wrap="square">
            <a:spAutoFit/>
          </a:bodyPr>
          <a:lstStyle/>
          <a:p>
            <a:pPr>
              <a:buNone/>
            </a:pPr>
            <a:r>
              <a:rPr lang="en-US" sz="1600" b="1" dirty="0">
                <a:latin typeface="IBM Plex Mono Text"/>
              </a:rPr>
              <a:t>Insight:</a:t>
            </a:r>
          </a:p>
          <a:p>
            <a:pPr marL="285750" indent="-285750">
              <a:buFont typeface="Arial" panose="020B0604020202020204" pitchFamily="34" charset="0"/>
              <a:buChar char="•"/>
            </a:pPr>
            <a:r>
              <a:rPr lang="en-US" sz="1600" b="1" dirty="0">
                <a:latin typeface="IBM Plex Mono Text"/>
              </a:rPr>
              <a:t>Certain orbits demand more precision and control</a:t>
            </a:r>
            <a:r>
              <a:rPr lang="en-US" sz="1600" dirty="0">
                <a:latin typeface="IBM Plex Mono Text"/>
              </a:rPr>
              <a:t>, potentially reducing success rates.</a:t>
            </a:r>
          </a:p>
          <a:p>
            <a:pPr marL="285750" indent="-285750">
              <a:buFont typeface="Arial" panose="020B0604020202020204" pitchFamily="34" charset="0"/>
              <a:buChar char="•"/>
            </a:pPr>
            <a:r>
              <a:rPr lang="en-US" sz="1600" b="1" dirty="0">
                <a:latin typeface="IBM Plex Mono Text"/>
              </a:rPr>
              <a:t>Orbit type clearly influences mission outcomes</a:t>
            </a:r>
            <a:r>
              <a:rPr lang="en-US" sz="1600" dirty="0">
                <a:latin typeface="IBM Plex Mono Text"/>
              </a:rPr>
              <a:t>, and mission planning should consider risk levels tied to different orbital targets.</a:t>
            </a:r>
          </a:p>
        </p:txBody>
      </p:sp>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341339E-D92E-8A1A-D855-09DE462A3ACA}"/>
              </a:ext>
            </a:extLst>
          </p:cNvPr>
          <p:cNvPicPr>
            <a:picLocks noChangeAspect="1"/>
          </p:cNvPicPr>
          <p:nvPr/>
        </p:nvPicPr>
        <p:blipFill>
          <a:blip r:embed="rId3"/>
          <a:stretch>
            <a:fillRect/>
          </a:stretch>
        </p:blipFill>
        <p:spPr>
          <a:xfrm>
            <a:off x="5498150" y="1440072"/>
            <a:ext cx="5959821" cy="2913267"/>
          </a:xfrm>
          <a:prstGeom prst="rect">
            <a:avLst/>
          </a:prstGeom>
        </p:spPr>
      </p:pic>
      <p:sp>
        <p:nvSpPr>
          <p:cNvPr id="3" name="TextBox 2">
            <a:extLst>
              <a:ext uri="{FF2B5EF4-FFF2-40B4-BE49-F238E27FC236}">
                <a16:creationId xmlns:a16="http://schemas.microsoft.com/office/drawing/2014/main" id="{3B8C5202-5EA0-9864-CE01-F28C3C306582}"/>
              </a:ext>
            </a:extLst>
          </p:cNvPr>
          <p:cNvSpPr txBox="1"/>
          <p:nvPr/>
        </p:nvSpPr>
        <p:spPr>
          <a:xfrm>
            <a:off x="734029" y="1433449"/>
            <a:ext cx="4764121" cy="4016484"/>
          </a:xfrm>
          <a:prstGeom prst="rect">
            <a:avLst/>
          </a:prstGeom>
          <a:noFill/>
        </p:spPr>
        <p:txBody>
          <a:bodyPr wrap="square">
            <a:spAutoFit/>
          </a:bodyPr>
          <a:lstStyle/>
          <a:p>
            <a:pPr>
              <a:buNone/>
            </a:pPr>
            <a:r>
              <a:rPr lang="en-US" sz="1500" b="1" dirty="0">
                <a:latin typeface="IBM Plex Mono Text"/>
              </a:rPr>
              <a:t>Interpretation of Flight Number vs Orbit (Success in Hue)</a:t>
            </a:r>
          </a:p>
          <a:p>
            <a:pPr>
              <a:buNone/>
            </a:pPr>
            <a:endParaRPr lang="en-US" sz="1500" b="1" dirty="0">
              <a:latin typeface="IBM Plex Mono Text"/>
            </a:endParaRPr>
          </a:p>
          <a:p>
            <a:pPr marL="285750" indent="-285750">
              <a:buFont typeface="Arial" panose="020B0604020202020204" pitchFamily="34" charset="0"/>
              <a:buChar char="•"/>
            </a:pPr>
            <a:r>
              <a:rPr lang="en-US" sz="1500" b="1" dirty="0">
                <a:latin typeface="IBM Plex Mono Text"/>
              </a:rPr>
              <a:t>Higher flight numbers generally show more successful launches</a:t>
            </a:r>
            <a:r>
              <a:rPr lang="en-US" sz="1500" dirty="0">
                <a:latin typeface="IBM Plex Mono Text"/>
              </a:rPr>
              <a:t> (more orange points), indicating that experience improves mission outcomes regardless of orbit.</a:t>
            </a:r>
          </a:p>
          <a:p>
            <a:pPr marL="285750" indent="-285750">
              <a:buFont typeface="Arial" panose="020B0604020202020204" pitchFamily="34" charset="0"/>
              <a:buChar char="•"/>
            </a:pPr>
            <a:r>
              <a:rPr lang="en-US" sz="1500" b="1" dirty="0">
                <a:latin typeface="IBM Plex Mono Text"/>
              </a:rPr>
              <a:t>Orbits like LEO, ISS, and PO</a:t>
            </a:r>
            <a:r>
              <a:rPr lang="en-US" sz="1500" dirty="0">
                <a:latin typeface="IBM Plex Mono Text"/>
              </a:rPr>
              <a:t> show successful missions across a wide range of flight numbers, suggesting </a:t>
            </a:r>
            <a:r>
              <a:rPr lang="en-US" sz="1500" b="1" dirty="0">
                <a:latin typeface="IBM Plex Mono Text"/>
              </a:rPr>
              <a:t>consistent performance</a:t>
            </a:r>
            <a:r>
              <a:rPr lang="en-US" sz="1500" dirty="0">
                <a:latin typeface="IBM Plex Mono Text"/>
              </a:rPr>
              <a:t>.</a:t>
            </a:r>
          </a:p>
          <a:p>
            <a:pPr marL="285750" indent="-285750">
              <a:buFont typeface="Arial" panose="020B0604020202020204" pitchFamily="34" charset="0"/>
              <a:buChar char="•"/>
            </a:pPr>
            <a:r>
              <a:rPr lang="en-US" sz="1500" b="1" dirty="0">
                <a:latin typeface="IBM Plex Mono Text"/>
              </a:rPr>
              <a:t>GTO (Geostationary Transfer Orbit)</a:t>
            </a:r>
            <a:r>
              <a:rPr lang="en-US" sz="1500" dirty="0">
                <a:latin typeface="IBM Plex Mono Text"/>
              </a:rPr>
              <a:t> has multiple early failures (blue dots), even after many flights—confirming it’s a </a:t>
            </a:r>
            <a:r>
              <a:rPr lang="en-US" sz="1500" b="1" dirty="0">
                <a:latin typeface="IBM Plex Mono Text"/>
              </a:rPr>
              <a:t>challenging orbit</a:t>
            </a:r>
            <a:r>
              <a:rPr lang="en-US" sz="1500" dirty="0">
                <a:latin typeface="IBM Plex Mono Text"/>
              </a:rPr>
              <a:t>.</a:t>
            </a:r>
          </a:p>
          <a:p>
            <a:pPr marL="285750" indent="-285750">
              <a:buFont typeface="Arial" panose="020B0604020202020204" pitchFamily="34" charset="0"/>
              <a:buChar char="•"/>
            </a:pPr>
            <a:r>
              <a:rPr lang="en-US" sz="1500" b="1" dirty="0">
                <a:latin typeface="IBM Plex Mono Text"/>
              </a:rPr>
              <a:t>SSO, HEO, and GEO</a:t>
            </a:r>
            <a:r>
              <a:rPr lang="en-US" sz="1500" dirty="0">
                <a:latin typeface="IBM Plex Mono Text"/>
              </a:rPr>
              <a:t> appear later in the flight history and are almost entirely successful, suggesting </a:t>
            </a:r>
            <a:r>
              <a:rPr lang="en-US" sz="1500" b="1" dirty="0">
                <a:latin typeface="IBM Plex Mono Text"/>
              </a:rPr>
              <a:t>SpaceX targeted them once reliability increased</a:t>
            </a:r>
            <a:r>
              <a:rPr lang="en-US" sz="1500" dirty="0">
                <a:latin typeface="IBM Plex Mono Text"/>
              </a:rPr>
              <a:t>.</a:t>
            </a:r>
          </a:p>
          <a:p>
            <a:pPr marL="285750" indent="-285750">
              <a:buFont typeface="Arial" panose="020B0604020202020204" pitchFamily="34" charset="0"/>
              <a:buChar char="•"/>
            </a:pPr>
            <a:r>
              <a:rPr lang="en-US" sz="1500" b="1" dirty="0">
                <a:latin typeface="IBM Plex Mono Text"/>
              </a:rPr>
              <a:t>VLEO shows a mix of successes and failures</a:t>
            </a:r>
            <a:r>
              <a:rPr lang="en-US" sz="1500" dirty="0">
                <a:latin typeface="IBM Plex Mono Text"/>
              </a:rPr>
              <a:t> but generally improves as flight number increases.</a:t>
            </a:r>
          </a:p>
        </p:txBody>
      </p:sp>
      <p:sp>
        <p:nvSpPr>
          <p:cNvPr id="8" name="TextBox 7">
            <a:extLst>
              <a:ext uri="{FF2B5EF4-FFF2-40B4-BE49-F238E27FC236}">
                <a16:creationId xmlns:a16="http://schemas.microsoft.com/office/drawing/2014/main" id="{247C5E73-4408-F3FD-C4D7-95CD8A8E44FF}"/>
              </a:ext>
            </a:extLst>
          </p:cNvPr>
          <p:cNvSpPr txBox="1"/>
          <p:nvPr/>
        </p:nvSpPr>
        <p:spPr>
          <a:xfrm>
            <a:off x="5498150" y="4528935"/>
            <a:ext cx="6097656" cy="1908215"/>
          </a:xfrm>
          <a:prstGeom prst="rect">
            <a:avLst/>
          </a:prstGeom>
          <a:noFill/>
        </p:spPr>
        <p:txBody>
          <a:bodyPr wrap="square">
            <a:spAutoFit/>
          </a:bodyPr>
          <a:lstStyle/>
          <a:p>
            <a:pPr>
              <a:buNone/>
            </a:pPr>
            <a:r>
              <a:rPr lang="en-US" b="1" dirty="0"/>
              <a:t>Insight:</a:t>
            </a:r>
          </a:p>
          <a:p>
            <a:pPr marL="285750" indent="-285750">
              <a:buFont typeface="Arial" panose="020B0604020202020204" pitchFamily="34" charset="0"/>
              <a:buChar char="•"/>
            </a:pPr>
            <a:r>
              <a:rPr lang="en-US" sz="1600" dirty="0">
                <a:latin typeface="IBM Plex Mono Text"/>
              </a:rPr>
              <a:t>Mission success correlates with operational experience (flight number).</a:t>
            </a:r>
          </a:p>
          <a:p>
            <a:pPr marL="285750" indent="-285750">
              <a:buFont typeface="Arial" panose="020B0604020202020204" pitchFamily="34" charset="0"/>
              <a:buChar char="•"/>
            </a:pPr>
            <a:r>
              <a:rPr lang="en-US" sz="1600" dirty="0">
                <a:latin typeface="IBM Plex Mono Text"/>
              </a:rPr>
              <a:t>Difficult orbits (like GTO) have persistent challenges, while simpler orbits benefit more quickly from iterative improvements.</a:t>
            </a:r>
          </a:p>
          <a:p>
            <a:pPr marL="285750" indent="-285750">
              <a:buFont typeface="Arial" panose="020B0604020202020204" pitchFamily="34" charset="0"/>
              <a:buChar char="•"/>
            </a:pPr>
            <a:r>
              <a:rPr lang="en-US" sz="1600" dirty="0">
                <a:latin typeface="IBM Plex Mono Text"/>
              </a:rPr>
              <a:t>Late-stage orbit types (SSO, HEO, GEO) show near-perfect success, indicating maturity in mission execution.</a:t>
            </a:r>
          </a:p>
        </p:txBody>
      </p:sp>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A0D9CE4-08E7-D9DC-7592-322DAA9154BA}"/>
              </a:ext>
            </a:extLst>
          </p:cNvPr>
          <p:cNvPicPr>
            <a:picLocks noChangeAspect="1"/>
          </p:cNvPicPr>
          <p:nvPr/>
        </p:nvPicPr>
        <p:blipFill>
          <a:blip r:embed="rId3"/>
          <a:stretch>
            <a:fillRect/>
          </a:stretch>
        </p:blipFill>
        <p:spPr>
          <a:xfrm>
            <a:off x="5548880" y="1374326"/>
            <a:ext cx="5978666" cy="2922479"/>
          </a:xfrm>
          <a:prstGeom prst="rect">
            <a:avLst/>
          </a:prstGeom>
        </p:spPr>
      </p:pic>
      <p:sp>
        <p:nvSpPr>
          <p:cNvPr id="3" name="TextBox 2">
            <a:extLst>
              <a:ext uri="{FF2B5EF4-FFF2-40B4-BE49-F238E27FC236}">
                <a16:creationId xmlns:a16="http://schemas.microsoft.com/office/drawing/2014/main" id="{F1C25995-E540-4317-A7E5-D2B9024624B3}"/>
              </a:ext>
            </a:extLst>
          </p:cNvPr>
          <p:cNvSpPr txBox="1"/>
          <p:nvPr/>
        </p:nvSpPr>
        <p:spPr>
          <a:xfrm>
            <a:off x="770011" y="1334945"/>
            <a:ext cx="9079667" cy="5693866"/>
          </a:xfrm>
          <a:prstGeom prst="rect">
            <a:avLst/>
          </a:prstGeom>
          <a:noFill/>
        </p:spPr>
        <p:txBody>
          <a:bodyPr wrap="square">
            <a:spAutoFit/>
          </a:bodyPr>
          <a:lstStyle/>
          <a:p>
            <a:pPr>
              <a:buNone/>
            </a:pPr>
            <a:r>
              <a:rPr lang="en-US" sz="1400" b="1" dirty="0">
                <a:latin typeface="IBM Plex Mono Text"/>
              </a:rPr>
              <a:t>Key Insights by Orbit:</a:t>
            </a:r>
          </a:p>
          <a:p>
            <a:pPr>
              <a:buFont typeface="Arial" panose="020B0604020202020204" pitchFamily="34" charset="0"/>
              <a:buChar char="•"/>
            </a:pPr>
            <a:r>
              <a:rPr lang="en-US" sz="1400" b="1" dirty="0">
                <a:latin typeface="IBM Plex Mono Text"/>
              </a:rPr>
              <a:t>GTO (Geostationary Transfer Orbit)</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Heavier payloads (~4000–6000+ kg).</a:t>
            </a:r>
          </a:p>
          <a:p>
            <a:pPr marL="742950" lvl="1" indent="-285750">
              <a:buFont typeface="Arial" panose="020B0604020202020204" pitchFamily="34" charset="0"/>
              <a:buChar char="•"/>
            </a:pPr>
            <a:r>
              <a:rPr lang="en-US" sz="1400" dirty="0">
                <a:latin typeface="IBM Plex Mono Text"/>
              </a:rPr>
              <a:t>Noticeable </a:t>
            </a:r>
            <a:r>
              <a:rPr lang="en-US" sz="1400" b="1" dirty="0">
                <a:latin typeface="IBM Plex Mono Text"/>
              </a:rPr>
              <a:t>mix of success and failure</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Suggests </a:t>
            </a:r>
            <a:r>
              <a:rPr lang="en-US" sz="1400" b="1" dirty="0">
                <a:latin typeface="IBM Plex Mono Text"/>
              </a:rPr>
              <a:t>GTO remains challenging</a:t>
            </a:r>
            <a:r>
              <a:rPr lang="en-US" sz="1400" dirty="0">
                <a:latin typeface="IBM Plex Mono Text"/>
              </a:rPr>
              <a:t>, especially with </a:t>
            </a:r>
          </a:p>
          <a:p>
            <a:pPr lvl="1"/>
            <a:r>
              <a:rPr lang="en-US" sz="1400" dirty="0">
                <a:latin typeface="IBM Plex Mono Text"/>
              </a:rPr>
              <a:t>       heavier payloads.</a:t>
            </a:r>
          </a:p>
          <a:p>
            <a:pPr>
              <a:buFont typeface="Arial" panose="020B0604020202020204" pitchFamily="34" charset="0"/>
              <a:buChar char="•"/>
            </a:pPr>
            <a:r>
              <a:rPr lang="en-US" sz="1400" b="1" dirty="0">
                <a:latin typeface="IBM Plex Mono Text"/>
              </a:rPr>
              <a:t>ISS &amp; LEO</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Consistently successful with </a:t>
            </a:r>
            <a:r>
              <a:rPr lang="en-US" sz="1400" b="1" dirty="0">
                <a:latin typeface="IBM Plex Mono Text"/>
              </a:rPr>
              <a:t>light to medium </a:t>
            </a:r>
          </a:p>
          <a:p>
            <a:pPr lvl="1"/>
            <a:r>
              <a:rPr lang="en-US" sz="1400" b="1" dirty="0">
                <a:latin typeface="IBM Plex Mono Text"/>
              </a:rPr>
              <a:t>       payloads (2000–6000 kg)</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ISS launches are mostly successful, indicating </a:t>
            </a:r>
            <a:r>
              <a:rPr lang="en-US" sz="1400" b="1" dirty="0">
                <a:latin typeface="IBM Plex Mono Text"/>
              </a:rPr>
              <a:t>strong </a:t>
            </a:r>
          </a:p>
          <a:p>
            <a:pPr lvl="1"/>
            <a:r>
              <a:rPr lang="en-US" sz="1400" b="1" dirty="0">
                <a:latin typeface="IBM Plex Mono Text"/>
              </a:rPr>
              <a:t>       reliability</a:t>
            </a:r>
            <a:r>
              <a:rPr lang="en-US" sz="1400" dirty="0">
                <a:latin typeface="IBM Plex Mono Text"/>
              </a:rPr>
              <a:t>.</a:t>
            </a:r>
          </a:p>
          <a:p>
            <a:pPr>
              <a:buFont typeface="Arial" panose="020B0604020202020204" pitchFamily="34" charset="0"/>
              <a:buChar char="•"/>
            </a:pPr>
            <a:r>
              <a:rPr lang="en-US" sz="1400" b="1" dirty="0">
                <a:latin typeface="IBM Plex Mono Text"/>
              </a:rPr>
              <a:t>VLEO (Very Low Earth Orbit)</a:t>
            </a:r>
            <a:r>
              <a:rPr lang="en-US" sz="1400" dirty="0">
                <a:latin typeface="IBM Plex Mono Text"/>
              </a:rPr>
              <a:t>:</a:t>
            </a:r>
          </a:p>
          <a:p>
            <a:pPr marL="742950" lvl="1" indent="-285750">
              <a:buFont typeface="Arial" panose="020B0604020202020204" pitchFamily="34" charset="0"/>
              <a:buChar char="•"/>
            </a:pPr>
            <a:r>
              <a:rPr lang="en-US" sz="1400" b="1" dirty="0">
                <a:latin typeface="IBM Plex Mono Text"/>
              </a:rPr>
              <a:t>Very heavy payloads (up to ~16,000 kg)</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Mostly successful, but one or two failures observed.</a:t>
            </a:r>
          </a:p>
          <a:p>
            <a:pPr marL="742950" lvl="1" indent="-285750">
              <a:buFont typeface="Arial" panose="020B0604020202020204" pitchFamily="34" charset="0"/>
              <a:buChar char="•"/>
            </a:pPr>
            <a:r>
              <a:rPr lang="en-US" sz="1400" dirty="0">
                <a:latin typeface="IBM Plex Mono Text"/>
              </a:rPr>
              <a:t>Indicates </a:t>
            </a:r>
            <a:r>
              <a:rPr lang="en-US" sz="1400" b="1" dirty="0">
                <a:latin typeface="IBM Plex Mono Text"/>
              </a:rPr>
              <a:t>SpaceX’s heavy lift capacity is robust</a:t>
            </a:r>
            <a:r>
              <a:rPr lang="en-US" sz="1400" dirty="0">
                <a:latin typeface="IBM Plex Mono Text"/>
              </a:rPr>
              <a:t>, though not perfect.</a:t>
            </a:r>
          </a:p>
          <a:p>
            <a:pPr>
              <a:buFont typeface="Arial" panose="020B0604020202020204" pitchFamily="34" charset="0"/>
              <a:buChar char="•"/>
            </a:pPr>
            <a:r>
              <a:rPr lang="en-US" sz="1400" b="1" dirty="0">
                <a:latin typeface="IBM Plex Mono Text"/>
              </a:rPr>
              <a:t>PO, SSO, ES-L1</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Lighter payloads overall.</a:t>
            </a:r>
          </a:p>
          <a:p>
            <a:pPr marL="742950" lvl="1" indent="-285750">
              <a:buFont typeface="Arial" panose="020B0604020202020204" pitchFamily="34" charset="0"/>
              <a:buChar char="•"/>
            </a:pPr>
            <a:r>
              <a:rPr lang="en-US" sz="1400" dirty="0">
                <a:latin typeface="IBM Plex Mono Text"/>
              </a:rPr>
              <a:t>Show mostly </a:t>
            </a:r>
            <a:r>
              <a:rPr lang="en-US" sz="1400" b="1" dirty="0">
                <a:latin typeface="IBM Plex Mono Text"/>
              </a:rPr>
              <a:t>successful missions</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These orbits have </a:t>
            </a:r>
            <a:r>
              <a:rPr lang="en-US" sz="1400" b="1" dirty="0">
                <a:latin typeface="IBM Plex Mono Text"/>
              </a:rPr>
              <a:t>moderate difficulty</a:t>
            </a:r>
            <a:r>
              <a:rPr lang="en-US" sz="1400" dirty="0">
                <a:latin typeface="IBM Plex Mono Text"/>
              </a:rPr>
              <a:t> but are usually reliable with lower payloads.</a:t>
            </a:r>
          </a:p>
          <a:p>
            <a:pPr>
              <a:buFont typeface="Arial" panose="020B0604020202020204" pitchFamily="34" charset="0"/>
              <a:buChar char="•"/>
            </a:pPr>
            <a:r>
              <a:rPr lang="en-US" sz="1400" b="1" dirty="0">
                <a:latin typeface="IBM Plex Mono Text"/>
              </a:rPr>
              <a:t>SO, MEO, HEO</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Fewer data points.</a:t>
            </a:r>
          </a:p>
          <a:p>
            <a:pPr marL="742950" lvl="1" indent="-285750">
              <a:buFont typeface="Arial" panose="020B0604020202020204" pitchFamily="34" charset="0"/>
              <a:buChar char="•"/>
            </a:pPr>
            <a:r>
              <a:rPr lang="en-US" sz="1400" dirty="0">
                <a:latin typeface="IBM Plex Mono Text"/>
              </a:rPr>
              <a:t>Occasional failure seen, but generally successful with light-to-mid payloads.</a:t>
            </a:r>
          </a:p>
          <a:p>
            <a:pPr marL="742950" lvl="1" indent="-285750">
              <a:buFont typeface="Arial" panose="020B0604020202020204" pitchFamily="34" charset="0"/>
              <a:buChar char="•"/>
            </a:pPr>
            <a:r>
              <a:rPr lang="en-US" sz="1400" dirty="0">
                <a:latin typeface="IBM Plex Mono Text"/>
              </a:rPr>
              <a:t>Not enough launches to generalize, but </a:t>
            </a:r>
            <a:r>
              <a:rPr lang="en-US" sz="1400" b="1" dirty="0">
                <a:latin typeface="IBM Plex Mono Text"/>
              </a:rPr>
              <a:t>tend toward success</a:t>
            </a:r>
            <a:r>
              <a:rPr lang="en-US" sz="1400" dirty="0">
                <a:latin typeface="IBM Plex Mono Text"/>
              </a:rPr>
              <a:t>.</a:t>
            </a:r>
          </a:p>
          <a:p>
            <a:pPr>
              <a:buFont typeface="Arial" panose="020B0604020202020204" pitchFamily="34" charset="0"/>
              <a:buChar char="•"/>
            </a:pPr>
            <a:r>
              <a:rPr lang="en-US" sz="1400" b="1" dirty="0">
                <a:latin typeface="IBM Plex Mono Text"/>
              </a:rPr>
              <a:t>GEO (Geostationary Orbit)</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Only one data point (heavy failure), likely an outlier or first attempt.</a:t>
            </a:r>
          </a:p>
        </p:txBody>
      </p:sp>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721E4F2A-60D8-C2C8-3FC8-888405931052}"/>
              </a:ext>
            </a:extLst>
          </p:cNvPr>
          <p:cNvPicPr>
            <a:picLocks noChangeAspect="1"/>
          </p:cNvPicPr>
          <p:nvPr/>
        </p:nvPicPr>
        <p:blipFill>
          <a:blip r:embed="rId3"/>
          <a:stretch>
            <a:fillRect/>
          </a:stretch>
        </p:blipFill>
        <p:spPr>
          <a:xfrm>
            <a:off x="6309578" y="1422097"/>
            <a:ext cx="5148393" cy="3328808"/>
          </a:xfrm>
          <a:prstGeom prst="rect">
            <a:avLst/>
          </a:prstGeom>
        </p:spPr>
      </p:pic>
      <p:sp>
        <p:nvSpPr>
          <p:cNvPr id="3" name="TextBox 2">
            <a:extLst>
              <a:ext uri="{FF2B5EF4-FFF2-40B4-BE49-F238E27FC236}">
                <a16:creationId xmlns:a16="http://schemas.microsoft.com/office/drawing/2014/main" id="{D9DF0900-9037-A873-CBBE-8237D6B35180}"/>
              </a:ext>
            </a:extLst>
          </p:cNvPr>
          <p:cNvSpPr txBox="1"/>
          <p:nvPr/>
        </p:nvSpPr>
        <p:spPr>
          <a:xfrm>
            <a:off x="734028" y="1248176"/>
            <a:ext cx="5575550" cy="5539978"/>
          </a:xfrm>
          <a:prstGeom prst="rect">
            <a:avLst/>
          </a:prstGeom>
          <a:noFill/>
        </p:spPr>
        <p:txBody>
          <a:bodyPr wrap="square">
            <a:spAutoFit/>
          </a:bodyPr>
          <a:lstStyle/>
          <a:p>
            <a:pPr>
              <a:buNone/>
            </a:pPr>
            <a:r>
              <a:rPr lang="en-US" sz="1600" b="1" dirty="0">
                <a:latin typeface="IBM Plex Mono Text"/>
              </a:rPr>
              <a:t>Observations:</a:t>
            </a:r>
          </a:p>
          <a:p>
            <a:pPr>
              <a:buNone/>
            </a:pPr>
            <a:endParaRPr lang="en-US" sz="1600" b="1" dirty="0">
              <a:latin typeface="IBM Plex Mono Text"/>
            </a:endParaRPr>
          </a:p>
          <a:p>
            <a:pPr>
              <a:buFont typeface="Arial" panose="020B0604020202020204" pitchFamily="34" charset="0"/>
              <a:buChar char="•"/>
            </a:pPr>
            <a:r>
              <a:rPr lang="en-US" sz="1400" b="1" dirty="0">
                <a:latin typeface="IBM Plex Mono Text"/>
              </a:rPr>
              <a:t>2010–2013</a:t>
            </a:r>
            <a:r>
              <a:rPr lang="en-US" sz="1400" dirty="0">
                <a:latin typeface="IBM Plex Mono Text"/>
              </a:rPr>
              <a:t>:</a:t>
            </a:r>
          </a:p>
          <a:p>
            <a:pPr marL="742950" lvl="1" indent="-285750">
              <a:buFont typeface="Arial" panose="020B0604020202020204" pitchFamily="34" charset="0"/>
              <a:buChar char="•"/>
            </a:pPr>
            <a:r>
              <a:rPr lang="en-US" sz="1400" b="1" dirty="0">
                <a:latin typeface="IBM Plex Mono Text"/>
              </a:rPr>
              <a:t>0% success rate</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Indicates </a:t>
            </a:r>
            <a:r>
              <a:rPr lang="en-US" sz="1400" b="1" dirty="0">
                <a:latin typeface="IBM Plex Mono Text"/>
              </a:rPr>
              <a:t>early developmental phase</a:t>
            </a:r>
            <a:r>
              <a:rPr lang="en-US" sz="1400" dirty="0">
                <a:latin typeface="IBM Plex Mono Text"/>
              </a:rPr>
              <a:t> of SpaceX’s launches with repeated failures or no successful launches.</a:t>
            </a:r>
          </a:p>
          <a:p>
            <a:pPr>
              <a:buFont typeface="Arial" panose="020B0604020202020204" pitchFamily="34" charset="0"/>
              <a:buChar char="•"/>
            </a:pPr>
            <a:r>
              <a:rPr lang="en-US" sz="1400" b="1" dirty="0">
                <a:latin typeface="IBM Plex Mono Text"/>
              </a:rPr>
              <a:t>2014–2015</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Gradual improvement, reaching </a:t>
            </a:r>
            <a:r>
              <a:rPr lang="en-US" sz="1400" b="1" dirty="0">
                <a:latin typeface="IBM Plex Mono Text"/>
              </a:rPr>
              <a:t>~33%</a:t>
            </a:r>
            <a:r>
              <a:rPr lang="en-US" sz="1400" dirty="0">
                <a:latin typeface="IBM Plex Mono Text"/>
              </a:rPr>
              <a:t> success.</a:t>
            </a:r>
          </a:p>
          <a:p>
            <a:pPr marL="742950" lvl="1" indent="-285750">
              <a:buFont typeface="Arial" panose="020B0604020202020204" pitchFamily="34" charset="0"/>
              <a:buChar char="•"/>
            </a:pPr>
            <a:r>
              <a:rPr lang="en-US" sz="1400" dirty="0">
                <a:latin typeface="IBM Plex Mono Text"/>
              </a:rPr>
              <a:t>Suggests growing </a:t>
            </a:r>
            <a:r>
              <a:rPr lang="en-US" sz="1400" b="1" dirty="0">
                <a:latin typeface="IBM Plex Mono Text"/>
              </a:rPr>
              <a:t>stability and reliability</a:t>
            </a:r>
            <a:r>
              <a:rPr lang="en-US" sz="1400" dirty="0">
                <a:latin typeface="IBM Plex Mono Text"/>
              </a:rPr>
              <a:t> in launch operations.</a:t>
            </a:r>
          </a:p>
          <a:p>
            <a:pPr>
              <a:buFont typeface="Arial" panose="020B0604020202020204" pitchFamily="34" charset="0"/>
              <a:buChar char="•"/>
            </a:pPr>
            <a:r>
              <a:rPr lang="en-US" sz="1400" b="1" dirty="0">
                <a:latin typeface="IBM Plex Mono Text"/>
              </a:rPr>
              <a:t>2016</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Jump to </a:t>
            </a:r>
            <a:r>
              <a:rPr lang="en-US" sz="1400" b="1" dirty="0">
                <a:latin typeface="IBM Plex Mono Text"/>
              </a:rPr>
              <a:t>~63% success rate</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Reflects </a:t>
            </a:r>
            <a:r>
              <a:rPr lang="en-US" sz="1400" b="1" dirty="0">
                <a:latin typeface="IBM Plex Mono Text"/>
              </a:rPr>
              <a:t>significant technical and operational advancement</a:t>
            </a:r>
            <a:r>
              <a:rPr lang="en-US" sz="1400" dirty="0">
                <a:latin typeface="IBM Plex Mono Text"/>
              </a:rPr>
              <a:t>.</a:t>
            </a:r>
          </a:p>
          <a:p>
            <a:pPr>
              <a:buFont typeface="Arial" panose="020B0604020202020204" pitchFamily="34" charset="0"/>
              <a:buChar char="•"/>
            </a:pPr>
            <a:r>
              <a:rPr lang="en-US" sz="1400" b="1" dirty="0">
                <a:latin typeface="IBM Plex Mono Text"/>
              </a:rPr>
              <a:t>2017</a:t>
            </a:r>
            <a:r>
              <a:rPr lang="en-US" sz="1400" dirty="0">
                <a:latin typeface="IBM Plex Mono Text"/>
              </a:rPr>
              <a:t>:</a:t>
            </a:r>
          </a:p>
          <a:p>
            <a:pPr marL="742950" lvl="1" indent="-285750">
              <a:buFont typeface="Arial" panose="020B0604020202020204" pitchFamily="34" charset="0"/>
              <a:buChar char="•"/>
            </a:pPr>
            <a:r>
              <a:rPr lang="en-US" sz="1400" b="1" dirty="0">
                <a:latin typeface="IBM Plex Mono Text"/>
              </a:rPr>
              <a:t>~84% success rate</a:t>
            </a:r>
            <a:r>
              <a:rPr lang="en-US" sz="1400" dirty="0">
                <a:latin typeface="IBM Plex Mono Text"/>
              </a:rPr>
              <a:t> – a </a:t>
            </a:r>
            <a:r>
              <a:rPr lang="en-US" sz="1400" b="1" dirty="0">
                <a:latin typeface="IBM Plex Mono Text"/>
              </a:rPr>
              <a:t>breakthrough year</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SpaceX became one of the most </a:t>
            </a:r>
            <a:r>
              <a:rPr lang="en-US" sz="1400" b="1" dirty="0">
                <a:latin typeface="IBM Plex Mono Text"/>
              </a:rPr>
              <a:t>reliable launch providers</a:t>
            </a:r>
            <a:r>
              <a:rPr lang="en-US" sz="1400" dirty="0">
                <a:latin typeface="IBM Plex Mono Text"/>
              </a:rPr>
              <a:t> globally.</a:t>
            </a:r>
          </a:p>
          <a:p>
            <a:pPr>
              <a:buFont typeface="Arial" panose="020B0604020202020204" pitchFamily="34" charset="0"/>
              <a:buChar char="•"/>
            </a:pPr>
            <a:r>
              <a:rPr lang="en-US" sz="1400" b="1" dirty="0">
                <a:latin typeface="IBM Plex Mono Text"/>
              </a:rPr>
              <a:t>2018</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Slight dip to </a:t>
            </a:r>
            <a:r>
              <a:rPr lang="en-US" sz="1400" b="1" dirty="0">
                <a:latin typeface="IBM Plex Mono Text"/>
              </a:rPr>
              <a:t>~61%</a:t>
            </a:r>
            <a:r>
              <a:rPr lang="en-US" sz="1400" dirty="0">
                <a:latin typeface="IBM Plex Mono Text"/>
              </a:rPr>
              <a:t>, likely due to a </a:t>
            </a:r>
            <a:r>
              <a:rPr lang="en-US" sz="1400" b="1" dirty="0">
                <a:latin typeface="IBM Plex Mono Text"/>
              </a:rPr>
              <a:t>few mission anomalies or higher-risk missions</a:t>
            </a:r>
            <a:r>
              <a:rPr lang="en-US" sz="1400" dirty="0">
                <a:latin typeface="IBM Plex Mono Text"/>
              </a:rPr>
              <a:t>.</a:t>
            </a:r>
          </a:p>
          <a:p>
            <a:pPr>
              <a:buFont typeface="Arial" panose="020B0604020202020204" pitchFamily="34" charset="0"/>
              <a:buChar char="•"/>
            </a:pPr>
            <a:r>
              <a:rPr lang="en-US" sz="1400" b="1" dirty="0">
                <a:latin typeface="IBM Plex Mono Text"/>
              </a:rPr>
              <a:t>2019</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Peak success rate at </a:t>
            </a:r>
            <a:r>
              <a:rPr lang="en-US" sz="1400" b="1" dirty="0">
                <a:latin typeface="IBM Plex Mono Text"/>
              </a:rPr>
              <a:t>~90%</a:t>
            </a:r>
            <a:r>
              <a:rPr lang="en-US" sz="1400" dirty="0">
                <a:latin typeface="IBM Plex Mono Text"/>
              </a:rPr>
              <a:t>, indicating </a:t>
            </a:r>
            <a:r>
              <a:rPr lang="en-US" sz="1400" b="1" dirty="0">
                <a:latin typeface="IBM Plex Mono Text"/>
              </a:rPr>
              <a:t>mature launch technology and process refinement</a:t>
            </a:r>
            <a:r>
              <a:rPr lang="en-US" sz="1400" dirty="0">
                <a:latin typeface="IBM Plex Mono Text"/>
              </a:rPr>
              <a:t>.</a:t>
            </a:r>
          </a:p>
          <a:p>
            <a:pPr>
              <a:buFont typeface="Arial" panose="020B0604020202020204" pitchFamily="34" charset="0"/>
              <a:buChar char="•"/>
            </a:pPr>
            <a:r>
              <a:rPr lang="en-US" sz="1400" b="1" dirty="0">
                <a:latin typeface="IBM Plex Mono Text"/>
              </a:rPr>
              <a:t>2020</a:t>
            </a:r>
            <a:r>
              <a:rPr lang="en-US" sz="1400" dirty="0">
                <a:latin typeface="IBM Plex Mono Text"/>
              </a:rPr>
              <a:t>:</a:t>
            </a:r>
          </a:p>
          <a:p>
            <a:pPr marL="742950" lvl="1" indent="-285750">
              <a:buFont typeface="Arial" panose="020B0604020202020204" pitchFamily="34" charset="0"/>
              <a:buChar char="•"/>
            </a:pPr>
            <a:r>
              <a:rPr lang="en-US" sz="1400" dirty="0">
                <a:latin typeface="IBM Plex Mono Text"/>
              </a:rPr>
              <a:t>Maintained high success rate (~84%) despite more launches and global disruptions like COVID-19.</a:t>
            </a:r>
          </a:p>
        </p:txBody>
      </p:sp>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5063"/>
            <a:ext cx="9959468" cy="46742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buNone/>
            </a:pPr>
            <a:r>
              <a:rPr lang="en-US" sz="1600" b="1" dirty="0">
                <a:solidFill>
                  <a:schemeClr val="tx1"/>
                </a:solidFill>
              </a:rPr>
              <a:t>Executive Summary Slide 1: Summary of Methodologies</a:t>
            </a:r>
          </a:p>
          <a:p>
            <a:pPr algn="just">
              <a:buFont typeface="Arial" panose="020B0604020202020204" pitchFamily="34" charset="0"/>
              <a:buChar char="•"/>
            </a:pPr>
            <a:r>
              <a:rPr lang="en-US" sz="1600" b="1" dirty="0">
                <a:solidFill>
                  <a:schemeClr val="tx1"/>
                </a:solidFill>
              </a:rPr>
              <a:t>Data Collection:</a:t>
            </a:r>
            <a:r>
              <a:rPr lang="en-US" sz="1600" dirty="0">
                <a:solidFill>
                  <a:schemeClr val="tx1"/>
                </a:solidFill>
              </a:rPr>
              <a:t> Acquired dataset from SpaceX API, containing multiple number  of samples and features relevant to the classification task.</a:t>
            </a:r>
          </a:p>
          <a:p>
            <a:pPr algn="just">
              <a:buFont typeface="Arial" panose="020B0604020202020204" pitchFamily="34" charset="0"/>
              <a:buChar char="•"/>
            </a:pPr>
            <a:r>
              <a:rPr lang="en-US" sz="1600" b="1" dirty="0">
                <a:solidFill>
                  <a:schemeClr val="tx1"/>
                </a:solidFill>
              </a:rPr>
              <a:t>Data Wrangling:</a:t>
            </a:r>
            <a:r>
              <a:rPr lang="en-US" sz="1600" dirty="0">
                <a:solidFill>
                  <a:schemeClr val="tx1"/>
                </a:solidFill>
              </a:rPr>
              <a:t> Performed data cleaning (missing values, duplicates), feature selection, and standardized features using </a:t>
            </a:r>
            <a:r>
              <a:rPr lang="en-US" sz="1600" dirty="0" err="1">
                <a:solidFill>
                  <a:schemeClr val="tx1"/>
                </a:solidFill>
              </a:rPr>
              <a:t>StandardScaler</a:t>
            </a:r>
            <a:r>
              <a:rPr lang="en-US" sz="1600" dirty="0">
                <a:solidFill>
                  <a:schemeClr val="tx1"/>
                </a:solidFill>
              </a:rPr>
              <a:t>.</a:t>
            </a:r>
          </a:p>
          <a:p>
            <a:pPr algn="just">
              <a:buFont typeface="Arial" panose="020B0604020202020204" pitchFamily="34" charset="0"/>
              <a:buChar char="•"/>
            </a:pPr>
            <a:r>
              <a:rPr lang="en-US" sz="1600" b="1" dirty="0">
                <a:solidFill>
                  <a:schemeClr val="tx1"/>
                </a:solidFill>
              </a:rPr>
              <a:t>Exploratory Data Analysis (EDA):</a:t>
            </a:r>
            <a:r>
              <a:rPr lang="en-US" sz="1600" dirty="0">
                <a:solidFill>
                  <a:schemeClr val="tx1"/>
                </a:solidFill>
              </a:rPr>
              <a:t> Used statistical summaries, visualizations (histograms, boxplots, scatterplots), and SQL queries to understand data distribution and feature relationships.</a:t>
            </a:r>
          </a:p>
          <a:p>
            <a:pPr algn="just">
              <a:buFont typeface="Arial" panose="020B0604020202020204" pitchFamily="34" charset="0"/>
              <a:buChar char="•"/>
            </a:pPr>
            <a:r>
              <a:rPr lang="en-US" sz="1600" b="1" dirty="0">
                <a:solidFill>
                  <a:schemeClr val="tx1"/>
                </a:solidFill>
              </a:rPr>
              <a:t>Interactive Visual Analytics:</a:t>
            </a:r>
            <a:r>
              <a:rPr lang="en-US" sz="1600" dirty="0">
                <a:solidFill>
                  <a:schemeClr val="tx1"/>
                </a:solidFill>
              </a:rPr>
              <a:t> Built Folium maps for spatial data visualization and </a:t>
            </a:r>
            <a:r>
              <a:rPr lang="en-US" sz="1600" dirty="0" err="1">
                <a:solidFill>
                  <a:schemeClr val="tx1"/>
                </a:solidFill>
              </a:rPr>
              <a:t>Plotly</a:t>
            </a:r>
            <a:r>
              <a:rPr lang="en-US" sz="1600" dirty="0">
                <a:solidFill>
                  <a:schemeClr val="tx1"/>
                </a:solidFill>
              </a:rPr>
              <a:t> Dash dashboards to interactively explore insights.</a:t>
            </a:r>
          </a:p>
          <a:p>
            <a:pPr algn="just">
              <a:buFont typeface="Arial" panose="020B0604020202020204" pitchFamily="34" charset="0"/>
              <a:buChar char="•"/>
            </a:pPr>
            <a:r>
              <a:rPr lang="en-US" sz="1600" b="1" dirty="0">
                <a:solidFill>
                  <a:schemeClr val="tx1"/>
                </a:solidFill>
              </a:rPr>
              <a:t>Predictive Modeling:</a:t>
            </a:r>
            <a:r>
              <a:rPr lang="en-US" sz="1600" dirty="0">
                <a:solidFill>
                  <a:schemeClr val="tx1"/>
                </a:solidFill>
              </a:rPr>
              <a:t> Developed multiple classification models including Logistic Regression, Support Vector Machines (SVM), Decision Trees, and K-Nearest Neighbors (KNN).</a:t>
            </a:r>
          </a:p>
          <a:p>
            <a:pPr algn="just">
              <a:buFont typeface="Arial" panose="020B0604020202020204" pitchFamily="34" charset="0"/>
              <a:buChar char="•"/>
            </a:pPr>
            <a:r>
              <a:rPr lang="en-US" sz="1600" b="1" dirty="0">
                <a:solidFill>
                  <a:schemeClr val="tx1"/>
                </a:solidFill>
              </a:rPr>
              <a:t>Hyperparameter Tuning:</a:t>
            </a:r>
            <a:r>
              <a:rPr lang="en-US" sz="1600" dirty="0">
                <a:solidFill>
                  <a:schemeClr val="tx1"/>
                </a:solidFill>
              </a:rPr>
              <a:t> Employed </a:t>
            </a:r>
            <a:r>
              <a:rPr lang="en-US" sz="1600" dirty="0" err="1">
                <a:solidFill>
                  <a:schemeClr val="tx1"/>
                </a:solidFill>
              </a:rPr>
              <a:t>GridSearchCV</a:t>
            </a:r>
            <a:r>
              <a:rPr lang="en-US" sz="1600" dirty="0">
                <a:solidFill>
                  <a:schemeClr val="tx1"/>
                </a:solidFill>
              </a:rPr>
              <a:t> with 10-fold cross-validation to optimize model parameters and prevent overfitting.</a:t>
            </a:r>
          </a:p>
          <a:p>
            <a:pPr algn="just">
              <a:buFont typeface="Arial" panose="020B0604020202020204" pitchFamily="34" charset="0"/>
              <a:buChar char="•"/>
            </a:pPr>
            <a:r>
              <a:rPr lang="en-US" sz="1600" b="1" dirty="0">
                <a:solidFill>
                  <a:schemeClr val="tx1"/>
                </a:solidFill>
              </a:rPr>
              <a:t>Model Evaluation:</a:t>
            </a:r>
            <a:r>
              <a:rPr lang="en-US" sz="1600" dirty="0">
                <a:solidFill>
                  <a:schemeClr val="tx1"/>
                </a:solidFill>
              </a:rPr>
              <a:t> Split data into training and test sets, assessed models via accuracy and confusion matrices.</a:t>
            </a:r>
          </a:p>
          <a:p>
            <a:pPr algn="just">
              <a:lnSpc>
                <a:spcPct val="100000"/>
              </a:lnSpc>
              <a:spcBef>
                <a:spcPts val="1400"/>
              </a:spcBef>
            </a:pPr>
            <a:endParaRPr lang="en-US" sz="2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8"/>
            <a:ext cx="9745589" cy="401638"/>
          </a:xfrm>
          <a:prstGeom prst="rect">
            <a:avLst/>
          </a:prstGeom>
        </p:spPr>
        <p:txBody>
          <a:bodyPr>
            <a:normAutofit/>
          </a:bodyPr>
          <a:lstStyle/>
          <a:p>
            <a:pPr>
              <a:lnSpc>
                <a:spcPct val="100000"/>
              </a:lnSpc>
              <a:spcBef>
                <a:spcPts val="1400"/>
              </a:spcBef>
            </a:pPr>
            <a:r>
              <a:rPr lang="en-US" sz="1800" b="1" dirty="0">
                <a:solidFill>
                  <a:schemeClr val="accent3">
                    <a:lumMod val="25000"/>
                  </a:schemeClr>
                </a:solidFill>
                <a:latin typeface="IBM Plex Mono Text"/>
              </a:rPr>
              <a:t>The names of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5790D34-CB89-5D2B-E97B-600D5219CCA4}"/>
              </a:ext>
            </a:extLst>
          </p:cNvPr>
          <p:cNvPicPr>
            <a:picLocks noChangeAspect="1"/>
          </p:cNvPicPr>
          <p:nvPr/>
        </p:nvPicPr>
        <p:blipFill>
          <a:blip r:embed="rId3"/>
          <a:stretch>
            <a:fillRect/>
          </a:stretch>
        </p:blipFill>
        <p:spPr>
          <a:xfrm>
            <a:off x="1082866" y="1901771"/>
            <a:ext cx="1551003" cy="2277265"/>
          </a:xfrm>
          <a:prstGeom prst="rect">
            <a:avLst/>
          </a:prstGeom>
        </p:spPr>
      </p:pic>
      <p:sp>
        <p:nvSpPr>
          <p:cNvPr id="7" name="Content Placeholder 4">
            <a:extLst>
              <a:ext uri="{FF2B5EF4-FFF2-40B4-BE49-F238E27FC236}">
                <a16:creationId xmlns:a16="http://schemas.microsoft.com/office/drawing/2014/main" id="{74A70A8F-5402-4A29-56F1-7271250C42BA}"/>
              </a:ext>
            </a:extLst>
          </p:cNvPr>
          <p:cNvSpPr txBox="1">
            <a:spLocks/>
          </p:cNvSpPr>
          <p:nvPr/>
        </p:nvSpPr>
        <p:spPr>
          <a:xfrm>
            <a:off x="770011" y="4261186"/>
            <a:ext cx="9745589"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b="1" dirty="0">
                <a:latin typeface="IBM Plex Mono Text"/>
              </a:rPr>
              <a:t>They are obtained by selecting unique occurrences of “</a:t>
            </a:r>
            <a:r>
              <a:rPr lang="en-US" sz="1800" b="1" dirty="0" err="1">
                <a:latin typeface="IBM Plex Mono Text"/>
              </a:rPr>
              <a:t>launch_site</a:t>
            </a:r>
            <a:r>
              <a:rPr lang="en-US" sz="1800" b="1" dirty="0">
                <a:latin typeface="IBM Plex Mono Text"/>
              </a:rPr>
              <a:t>” values from the dataset.</a:t>
            </a:r>
            <a:endParaRPr lang="en-US" b="1" dirty="0">
              <a:solidFill>
                <a:schemeClr val="accent3">
                  <a:lumMod val="25000"/>
                </a:schemeClr>
              </a:solidFill>
              <a:latin typeface="IBM Plex Mono Text"/>
            </a:endParaRPr>
          </a:p>
        </p:txBody>
      </p:sp>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7395"/>
            <a:ext cx="9745589" cy="401638"/>
          </a:xfrm>
          <a:prstGeom prst="rect">
            <a:avLst/>
          </a:prstGeom>
        </p:spPr>
        <p:txBody>
          <a:bodyPr>
            <a:normAutofit/>
          </a:bodyPr>
          <a:lstStyle/>
          <a:p>
            <a:pPr>
              <a:lnSpc>
                <a:spcPct val="100000"/>
              </a:lnSpc>
              <a:spcBef>
                <a:spcPts val="1400"/>
              </a:spcBef>
            </a:pPr>
            <a:r>
              <a:rPr lang="en-US" sz="1800" b="1" dirty="0">
                <a:solidFill>
                  <a:schemeClr val="accent3">
                    <a:lumMod val="25000"/>
                  </a:schemeClr>
                </a:solidFill>
                <a:latin typeface="IBM Plex Mono Text"/>
              </a:rPr>
              <a:t>The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2AA5B77-5F1E-498D-BCC5-A4ED45DF24BB}"/>
              </a:ext>
            </a:extLst>
          </p:cNvPr>
          <p:cNvPicPr>
            <a:picLocks noChangeAspect="1"/>
          </p:cNvPicPr>
          <p:nvPr/>
        </p:nvPicPr>
        <p:blipFill>
          <a:blip r:embed="rId3"/>
          <a:stretch>
            <a:fillRect/>
          </a:stretch>
        </p:blipFill>
        <p:spPr>
          <a:xfrm>
            <a:off x="1117664" y="1961211"/>
            <a:ext cx="10167947" cy="3206255"/>
          </a:xfrm>
          <a:prstGeom prst="rect">
            <a:avLst/>
          </a:prstGeom>
        </p:spPr>
      </p:pic>
      <p:sp>
        <p:nvSpPr>
          <p:cNvPr id="8" name="TextBox 7">
            <a:extLst>
              <a:ext uri="{FF2B5EF4-FFF2-40B4-BE49-F238E27FC236}">
                <a16:creationId xmlns:a16="http://schemas.microsoft.com/office/drawing/2014/main" id="{3421E842-9F2E-4783-4C31-3D8F8B16FE42}"/>
              </a:ext>
            </a:extLst>
          </p:cNvPr>
          <p:cNvSpPr txBox="1"/>
          <p:nvPr/>
        </p:nvSpPr>
        <p:spPr>
          <a:xfrm>
            <a:off x="770011" y="5356500"/>
            <a:ext cx="6786230" cy="369332"/>
          </a:xfrm>
          <a:prstGeom prst="rect">
            <a:avLst/>
          </a:prstGeom>
          <a:noFill/>
        </p:spPr>
        <p:txBody>
          <a:bodyPr wrap="square">
            <a:spAutoFit/>
          </a:bodyPr>
          <a:lstStyle/>
          <a:p>
            <a:pPr marL="285750" indent="-285750">
              <a:buFont typeface="Arial" panose="020B0604020202020204" pitchFamily="34" charset="0"/>
              <a:buChar char="•"/>
            </a:pPr>
            <a:r>
              <a:rPr lang="en-US" b="1" dirty="0">
                <a:latin typeface="IBM Plex Mono Text"/>
              </a:rPr>
              <a:t>As we can see, they are five samples of Cape Canaveral launches.</a:t>
            </a:r>
            <a:endParaRPr lang="en-IN" b="1" dirty="0">
              <a:latin typeface="IBM Plex Mono Text"/>
            </a:endParaRPr>
          </a:p>
        </p:txBody>
      </p:sp>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3560"/>
            <a:ext cx="9745589" cy="401639"/>
          </a:xfrm>
          <a:prstGeom prst="rect">
            <a:avLst/>
          </a:prstGeom>
        </p:spPr>
        <p:txBody>
          <a:bodyPr>
            <a:normAutofit/>
          </a:bodyPr>
          <a:lstStyle/>
          <a:p>
            <a:pPr>
              <a:lnSpc>
                <a:spcPct val="100000"/>
              </a:lnSpc>
              <a:spcBef>
                <a:spcPts val="1400"/>
              </a:spcBef>
            </a:pPr>
            <a:r>
              <a:rPr lang="en-US" sz="1800" b="1" dirty="0">
                <a:solidFill>
                  <a:schemeClr val="accent3">
                    <a:lumMod val="25000"/>
                  </a:schemeClr>
                </a:solidFill>
                <a:latin typeface="IBM Plex Mono Text"/>
              </a:rPr>
              <a:t>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7751D2D-3662-6332-49C5-4C156FD722F4}"/>
              </a:ext>
            </a:extLst>
          </p:cNvPr>
          <p:cNvPicPr>
            <a:picLocks noChangeAspect="1"/>
          </p:cNvPicPr>
          <p:nvPr/>
        </p:nvPicPr>
        <p:blipFill>
          <a:blip r:embed="rId3"/>
          <a:stretch>
            <a:fillRect/>
          </a:stretch>
        </p:blipFill>
        <p:spPr>
          <a:xfrm>
            <a:off x="1110253" y="2013468"/>
            <a:ext cx="1569865" cy="759612"/>
          </a:xfrm>
          <a:prstGeom prst="rect">
            <a:avLst/>
          </a:prstGeom>
        </p:spPr>
      </p:pic>
      <p:sp>
        <p:nvSpPr>
          <p:cNvPr id="12" name="TextBox 11">
            <a:extLst>
              <a:ext uri="{FF2B5EF4-FFF2-40B4-BE49-F238E27FC236}">
                <a16:creationId xmlns:a16="http://schemas.microsoft.com/office/drawing/2014/main" id="{15E08DA2-C145-9298-0174-FCBC9DA80F24}"/>
              </a:ext>
            </a:extLst>
          </p:cNvPr>
          <p:cNvSpPr txBox="1"/>
          <p:nvPr/>
        </p:nvSpPr>
        <p:spPr>
          <a:xfrm>
            <a:off x="770010" y="2994008"/>
            <a:ext cx="9097003" cy="1200329"/>
          </a:xfrm>
          <a:prstGeom prst="rect">
            <a:avLst/>
          </a:prstGeom>
          <a:noFill/>
        </p:spPr>
        <p:txBody>
          <a:bodyPr wrap="square">
            <a:spAutoFit/>
          </a:bodyPr>
          <a:lstStyle/>
          <a:p>
            <a:pPr>
              <a:buNone/>
            </a:pPr>
            <a:r>
              <a:rPr lang="en-US" dirty="0">
                <a:latin typeface="IBM Plex Mono Text"/>
              </a:rPr>
              <a:t>This aggregate payload mass of 111,268 units (assuming the units are consistent, e.g., kg) represents the total mass delivered to orbit under NASA's CRS missions within the dataset considered. This aggregated metric provides a high-level overview of the logistical throughput achieved through this specific category of spaceflight activities.</a:t>
            </a:r>
          </a:p>
        </p:txBody>
      </p:sp>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7395"/>
            <a:ext cx="9745589" cy="401638"/>
          </a:xfrm>
          <a:prstGeom prst="rect">
            <a:avLst/>
          </a:prstGeom>
        </p:spPr>
        <p:txBody>
          <a:bodyPr>
            <a:normAutofit/>
          </a:bodyPr>
          <a:lstStyle/>
          <a:p>
            <a:pPr>
              <a:lnSpc>
                <a:spcPct val="100000"/>
              </a:lnSpc>
              <a:spcBef>
                <a:spcPts val="1400"/>
              </a:spcBef>
            </a:pPr>
            <a:r>
              <a:rPr lang="en-US" sz="1800" b="1" dirty="0">
                <a:solidFill>
                  <a:schemeClr val="accent3">
                    <a:lumMod val="25000"/>
                  </a:schemeClr>
                </a:solidFill>
                <a:latin typeface="IBM Plex Mono Text"/>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C81473E-6EB4-A9B8-0A15-7CEF7E34F018}"/>
              </a:ext>
            </a:extLst>
          </p:cNvPr>
          <p:cNvPicPr>
            <a:picLocks noChangeAspect="1"/>
          </p:cNvPicPr>
          <p:nvPr/>
        </p:nvPicPr>
        <p:blipFill>
          <a:blip r:embed="rId3"/>
          <a:stretch>
            <a:fillRect/>
          </a:stretch>
        </p:blipFill>
        <p:spPr>
          <a:xfrm>
            <a:off x="1092517" y="1925314"/>
            <a:ext cx="1480561" cy="823770"/>
          </a:xfrm>
          <a:prstGeom prst="rect">
            <a:avLst/>
          </a:prstGeom>
        </p:spPr>
      </p:pic>
      <p:sp>
        <p:nvSpPr>
          <p:cNvPr id="8" name="TextBox 7">
            <a:extLst>
              <a:ext uri="{FF2B5EF4-FFF2-40B4-BE49-F238E27FC236}">
                <a16:creationId xmlns:a16="http://schemas.microsoft.com/office/drawing/2014/main" id="{D62415CB-72A8-2CDD-2940-8DECAA120182}"/>
              </a:ext>
            </a:extLst>
          </p:cNvPr>
          <p:cNvSpPr txBox="1"/>
          <p:nvPr/>
        </p:nvSpPr>
        <p:spPr>
          <a:xfrm>
            <a:off x="770009" y="2966507"/>
            <a:ext cx="9086371" cy="1477328"/>
          </a:xfrm>
          <a:prstGeom prst="rect">
            <a:avLst/>
          </a:prstGeom>
          <a:noFill/>
        </p:spPr>
        <p:txBody>
          <a:bodyPr wrap="square">
            <a:spAutoFit/>
          </a:bodyPr>
          <a:lstStyle/>
          <a:p>
            <a:pPr>
              <a:buNone/>
            </a:pPr>
            <a:r>
              <a:rPr lang="en-US" b="1" dirty="0">
                <a:latin typeface="IBM Plex Mono Text"/>
              </a:rPr>
              <a:t>The average payload mass transported by the Falcon 9 booster version v1.1 is approximately 2928.4 kg.</a:t>
            </a:r>
            <a:endParaRPr lang="en-US" dirty="0">
              <a:latin typeface="IBM Plex Mono Text"/>
            </a:endParaRPr>
          </a:p>
          <a:p>
            <a:r>
              <a:rPr lang="en-US" dirty="0">
                <a:latin typeface="IBM Plex Mono Text"/>
              </a:rPr>
              <a:t>This value represents the arithmetic mean of the payload masses for all launches that utilized the F9 v1.1 booster. It provides a central tendency for the payload capacity demonstrated by this specific iteration of the Falcon 9.</a:t>
            </a:r>
          </a:p>
        </p:txBody>
      </p:sp>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401638"/>
          </a:xfrm>
          <a:prstGeom prst="rect">
            <a:avLst/>
          </a:prstGeom>
        </p:spPr>
        <p:txBody>
          <a:bodyPr lIns="91440" tIns="45720" rIns="91440" bIns="45720" anchor="t">
            <a:normAutofit/>
          </a:bodyPr>
          <a:lstStyle/>
          <a:p>
            <a:pPr>
              <a:lnSpc>
                <a:spcPct val="100000"/>
              </a:lnSpc>
              <a:spcBef>
                <a:spcPts val="1400"/>
              </a:spcBef>
            </a:pPr>
            <a:r>
              <a:rPr lang="en-US" sz="1800" b="1" dirty="0">
                <a:solidFill>
                  <a:schemeClr val="accent3">
                    <a:lumMod val="25000"/>
                  </a:schemeClr>
                </a:solidFill>
                <a:latin typeface="IBM Plex Mono Text"/>
              </a:rPr>
              <a:t>Find the dates of the first successful landing outcome on ground pad</a:t>
            </a:r>
            <a:endParaRPr lang="en-US" sz="2000" b="1" dirty="0">
              <a:solidFill>
                <a:schemeClr val="accent3">
                  <a:lumMod val="25000"/>
                </a:schemeClr>
              </a:solidFill>
              <a:latin typeface="IBM Plex Mono Text"/>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6315440-A9A7-CFA4-D7B8-2C64EF39772C}"/>
              </a:ext>
            </a:extLst>
          </p:cNvPr>
          <p:cNvPicPr>
            <a:picLocks noChangeAspect="1"/>
          </p:cNvPicPr>
          <p:nvPr/>
        </p:nvPicPr>
        <p:blipFill>
          <a:blip r:embed="rId3"/>
          <a:stretch>
            <a:fillRect/>
          </a:stretch>
        </p:blipFill>
        <p:spPr>
          <a:xfrm>
            <a:off x="1071006" y="1939948"/>
            <a:ext cx="1629002" cy="724001"/>
          </a:xfrm>
          <a:prstGeom prst="rect">
            <a:avLst/>
          </a:prstGeom>
        </p:spPr>
      </p:pic>
      <p:sp>
        <p:nvSpPr>
          <p:cNvPr id="8" name="TextBox 7">
            <a:extLst>
              <a:ext uri="{FF2B5EF4-FFF2-40B4-BE49-F238E27FC236}">
                <a16:creationId xmlns:a16="http://schemas.microsoft.com/office/drawing/2014/main" id="{C8E17664-1490-5A31-5220-4BE84F4875FE}"/>
              </a:ext>
            </a:extLst>
          </p:cNvPr>
          <p:cNvSpPr txBox="1"/>
          <p:nvPr/>
        </p:nvSpPr>
        <p:spPr>
          <a:xfrm>
            <a:off x="770011" y="2831458"/>
            <a:ext cx="9150166" cy="1200329"/>
          </a:xfrm>
          <a:prstGeom prst="rect">
            <a:avLst/>
          </a:prstGeom>
          <a:noFill/>
        </p:spPr>
        <p:txBody>
          <a:bodyPr wrap="square">
            <a:spAutoFit/>
          </a:bodyPr>
          <a:lstStyle/>
          <a:p>
            <a:r>
              <a:rPr lang="en-US" dirty="0">
                <a:latin typeface="IBM Plex Mono Text"/>
              </a:rPr>
              <a:t>The successful ground pad landing on December 22, 2015, represents a pivotal moment in the advancement of reusable rocket technology. Prior to this, while there were attempts at controlled landings, achieving a stable and successful touchdown on a designated ground site demonstrated a significant leap in precision and reliability.</a:t>
            </a:r>
            <a:endParaRPr lang="en-IN" dirty="0">
              <a:latin typeface="IBM Plex Mono Text"/>
            </a:endParaRPr>
          </a:p>
        </p:txBody>
      </p:sp>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778427"/>
          </a:xfrm>
          <a:prstGeom prst="rect">
            <a:avLst/>
          </a:prstGeom>
        </p:spPr>
        <p:txBody>
          <a:bodyPr lIns="91440" tIns="45720" rIns="91440" bIns="45720" anchor="t">
            <a:normAutofit/>
          </a:bodyPr>
          <a:lstStyle/>
          <a:p>
            <a:pPr>
              <a:lnSpc>
                <a:spcPct val="100000"/>
              </a:lnSpc>
              <a:spcBef>
                <a:spcPts val="1400"/>
              </a:spcBef>
            </a:pPr>
            <a:r>
              <a:rPr lang="en-US" sz="1800" b="1" dirty="0">
                <a:solidFill>
                  <a:schemeClr val="accent3">
                    <a:lumMod val="25000"/>
                  </a:schemeClr>
                </a:solidFill>
                <a:latin typeface="IBM Plex Mono Text"/>
              </a:rPr>
              <a:t>List of the names of boosters which have successfully landed on drone ship and had payload mass greater than 4000 but less than 6000</a:t>
            </a:r>
          </a:p>
          <a:p>
            <a:pPr marL="0" indent="0">
              <a:lnSpc>
                <a:spcPct val="100000"/>
              </a:lnSpc>
              <a:spcBef>
                <a:spcPts val="1400"/>
              </a:spcBef>
              <a:buNone/>
            </a:pPr>
            <a:endParaRPr lang="en-US" sz="1800" b="1" dirty="0">
              <a:solidFill>
                <a:schemeClr val="accent3">
                  <a:lumMod val="25000"/>
                </a:schemeClr>
              </a:solidFill>
              <a:latin typeface="IBM Plex Mono Text"/>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A018F55-FE00-7090-DC15-6DCFCE547BDE}"/>
              </a:ext>
            </a:extLst>
          </p:cNvPr>
          <p:cNvPicPr>
            <a:picLocks noChangeAspect="1"/>
          </p:cNvPicPr>
          <p:nvPr/>
        </p:nvPicPr>
        <p:blipFill>
          <a:blip r:embed="rId3"/>
          <a:stretch>
            <a:fillRect/>
          </a:stretch>
        </p:blipFill>
        <p:spPr>
          <a:xfrm>
            <a:off x="1058837" y="2303990"/>
            <a:ext cx="1801321" cy="2296987"/>
          </a:xfrm>
          <a:prstGeom prst="rect">
            <a:avLst/>
          </a:prstGeom>
        </p:spPr>
      </p:pic>
      <p:sp>
        <p:nvSpPr>
          <p:cNvPr id="7" name="TextBox 6">
            <a:extLst>
              <a:ext uri="{FF2B5EF4-FFF2-40B4-BE49-F238E27FC236}">
                <a16:creationId xmlns:a16="http://schemas.microsoft.com/office/drawing/2014/main" id="{061186A2-09E6-578E-44A1-94BBB3CFA635}"/>
              </a:ext>
            </a:extLst>
          </p:cNvPr>
          <p:cNvSpPr txBox="1"/>
          <p:nvPr/>
        </p:nvSpPr>
        <p:spPr>
          <a:xfrm>
            <a:off x="770011" y="4825244"/>
            <a:ext cx="9745589" cy="1200329"/>
          </a:xfrm>
          <a:prstGeom prst="rect">
            <a:avLst/>
          </a:prstGeom>
          <a:noFill/>
        </p:spPr>
        <p:txBody>
          <a:bodyPr wrap="square">
            <a:spAutoFit/>
          </a:bodyPr>
          <a:lstStyle/>
          <a:p>
            <a:r>
              <a:rPr lang="en-US" dirty="0">
                <a:latin typeface="IBM Plex Mono Text"/>
              </a:rPr>
              <a:t>This selection highlights specific booster performances that fall within a defined payload capability range while also demonstrating successful autonomous landing on an offshore platform. This is indicative of a mature stage in reusable launch technology, where specific payload requirements can be met with a high degree of recovery success on drone ships.</a:t>
            </a:r>
            <a:endParaRPr lang="en-IN" dirty="0">
              <a:latin typeface="IBM Plex Mono Text"/>
            </a:endParaRPr>
          </a:p>
        </p:txBody>
      </p:sp>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549049"/>
          </a:xfrm>
          <a:prstGeom prst="rect">
            <a:avLst/>
          </a:prstGeom>
        </p:spPr>
        <p:txBody>
          <a:bodyPr>
            <a:normAutofit/>
          </a:bodyPr>
          <a:lstStyle/>
          <a:p>
            <a:pPr>
              <a:lnSpc>
                <a:spcPct val="100000"/>
              </a:lnSpc>
              <a:spcBef>
                <a:spcPts val="1400"/>
              </a:spcBef>
            </a:pPr>
            <a:r>
              <a:rPr lang="en-US" sz="1800" b="1" dirty="0">
                <a:solidFill>
                  <a:schemeClr val="accent3">
                    <a:lumMod val="25000"/>
                  </a:schemeClr>
                </a:solidFill>
                <a:latin typeface="IBM Plex Mono Text"/>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2C577B8-C29C-CDB2-1645-156C66069D0E}"/>
              </a:ext>
            </a:extLst>
          </p:cNvPr>
          <p:cNvPicPr>
            <a:picLocks noChangeAspect="1"/>
          </p:cNvPicPr>
          <p:nvPr/>
        </p:nvPicPr>
        <p:blipFill>
          <a:blip r:embed="rId3"/>
          <a:stretch>
            <a:fillRect/>
          </a:stretch>
        </p:blipFill>
        <p:spPr>
          <a:xfrm>
            <a:off x="1113225" y="1958066"/>
            <a:ext cx="3214225" cy="2044458"/>
          </a:xfrm>
          <a:prstGeom prst="rect">
            <a:avLst/>
          </a:prstGeom>
        </p:spPr>
      </p:pic>
      <p:sp>
        <p:nvSpPr>
          <p:cNvPr id="8" name="TextBox 7">
            <a:extLst>
              <a:ext uri="{FF2B5EF4-FFF2-40B4-BE49-F238E27FC236}">
                <a16:creationId xmlns:a16="http://schemas.microsoft.com/office/drawing/2014/main" id="{7978599F-B829-1077-4199-B0675110D935}"/>
              </a:ext>
            </a:extLst>
          </p:cNvPr>
          <p:cNvSpPr txBox="1"/>
          <p:nvPr/>
        </p:nvSpPr>
        <p:spPr>
          <a:xfrm>
            <a:off x="770011" y="4141351"/>
            <a:ext cx="9883812" cy="1477328"/>
          </a:xfrm>
          <a:prstGeom prst="rect">
            <a:avLst/>
          </a:prstGeom>
          <a:noFill/>
        </p:spPr>
        <p:txBody>
          <a:bodyPr wrap="square">
            <a:spAutoFit/>
          </a:bodyPr>
          <a:lstStyle/>
          <a:p>
            <a:r>
              <a:rPr lang="en-US" dirty="0">
                <a:latin typeface="IBM Plex Mono Text"/>
              </a:rPr>
              <a:t>The dataset contains a total of 100 successful mission outcomes and 1 failure (in flight). This indicates a very high success rate for the missions included in this data. The majority of the successful missions are categorized simply as "Success", with a smaller number where the payload status was unclear but the mission was otherwise a success. The single "Failure (in flight)" stands out, highlighting the inherent risks associated with space launches, even within a generally successful program.</a:t>
            </a:r>
            <a:endParaRPr lang="en-IN" dirty="0">
              <a:latin typeface="IBM Plex Mono Text"/>
            </a:endParaRPr>
          </a:p>
        </p:txBody>
      </p:sp>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9" cy="401638"/>
          </a:xfrm>
          <a:prstGeom prst="rect">
            <a:avLst/>
          </a:prstGeom>
        </p:spPr>
        <p:txBody>
          <a:bodyPr>
            <a:normAutofit/>
          </a:bodyPr>
          <a:lstStyle/>
          <a:p>
            <a:pPr>
              <a:lnSpc>
                <a:spcPct val="100000"/>
              </a:lnSpc>
              <a:spcBef>
                <a:spcPts val="1400"/>
              </a:spcBef>
            </a:pPr>
            <a:r>
              <a:rPr lang="en-US" sz="1800" b="1" dirty="0">
                <a:solidFill>
                  <a:schemeClr val="accent3">
                    <a:lumMod val="25000"/>
                  </a:schemeClr>
                </a:solidFill>
                <a:latin typeface="IBM Plex Mono Text"/>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E110250-FDEB-BA05-2734-1BD658724F6C}"/>
              </a:ext>
            </a:extLst>
          </p:cNvPr>
          <p:cNvPicPr>
            <a:picLocks noChangeAspect="1"/>
          </p:cNvPicPr>
          <p:nvPr/>
        </p:nvPicPr>
        <p:blipFill>
          <a:blip r:embed="rId3"/>
          <a:stretch>
            <a:fillRect/>
          </a:stretch>
        </p:blipFill>
        <p:spPr>
          <a:xfrm>
            <a:off x="1107576" y="1825625"/>
            <a:ext cx="1710052" cy="4667901"/>
          </a:xfrm>
          <a:prstGeom prst="rect">
            <a:avLst/>
          </a:prstGeom>
        </p:spPr>
      </p:pic>
      <p:sp>
        <p:nvSpPr>
          <p:cNvPr id="8" name="TextBox 7">
            <a:extLst>
              <a:ext uri="{FF2B5EF4-FFF2-40B4-BE49-F238E27FC236}">
                <a16:creationId xmlns:a16="http://schemas.microsoft.com/office/drawing/2014/main" id="{6E0BDC44-BD0A-31FE-E258-B5D4EBDBB2D4}"/>
              </a:ext>
            </a:extLst>
          </p:cNvPr>
          <p:cNvSpPr txBox="1"/>
          <p:nvPr/>
        </p:nvSpPr>
        <p:spPr>
          <a:xfrm>
            <a:off x="3516719" y="1990488"/>
            <a:ext cx="7477346" cy="2585323"/>
          </a:xfrm>
          <a:prstGeom prst="rect">
            <a:avLst/>
          </a:prstGeom>
          <a:noFill/>
        </p:spPr>
        <p:txBody>
          <a:bodyPr wrap="square">
            <a:spAutoFit/>
          </a:bodyPr>
          <a:lstStyle/>
          <a:p>
            <a:pPr>
              <a:buNone/>
            </a:pPr>
            <a:r>
              <a:rPr lang="en-US" dirty="0">
                <a:latin typeface="IBM Plex Mono Text"/>
              </a:rPr>
              <a:t>The insight is that </a:t>
            </a:r>
            <a:r>
              <a:rPr lang="en-US" b="1" dirty="0">
                <a:latin typeface="IBM Plex Mono Text"/>
              </a:rPr>
              <a:t>the booster versions listed (F9 B5 B1048.4, F9 B5 B1048.5, F9 B5 B1049.4, F9 B5 B1049.5, F9 B5 B1049.7, F9 B5 B1051.3, F9 B5 B1051.4, F9 B5 B1051.6, F9 B5 B1056.4, F9 B5 B1058.3, F9 B5 B1060.2, F9 B5 B1060.3) are the ones that have carried the maximum payload mass within the dataset.</a:t>
            </a:r>
            <a:endParaRPr lang="en-US" dirty="0">
              <a:latin typeface="IBM Plex Mono Text"/>
            </a:endParaRPr>
          </a:p>
          <a:p>
            <a:r>
              <a:rPr lang="en-US" dirty="0">
                <a:latin typeface="IBM Plex Mono Text"/>
              </a:rPr>
              <a:t>This implies that these specific iterations of the Falcon 9 Block 5 booster have demonstrated the highest capacity for lifting cargo into orbit among all the launches recorded. It's important to note that "maximum" here is relative to the data available.</a:t>
            </a:r>
          </a:p>
        </p:txBody>
      </p:sp>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5330"/>
            <a:ext cx="9745589" cy="718793"/>
          </a:xfrm>
          <a:prstGeom prst="rect">
            <a:avLst/>
          </a:prstGeom>
        </p:spPr>
        <p:txBody>
          <a:bodyPr lIns="91440" tIns="45720" rIns="91440" bIns="45720" anchor="t">
            <a:normAutofit/>
          </a:bodyPr>
          <a:lstStyle/>
          <a:p>
            <a:pPr>
              <a:lnSpc>
                <a:spcPct val="100000"/>
              </a:lnSpc>
              <a:spcBef>
                <a:spcPts val="1400"/>
              </a:spcBef>
            </a:pPr>
            <a:r>
              <a:rPr lang="en-US" sz="1800" b="1" dirty="0">
                <a:solidFill>
                  <a:schemeClr val="accent3">
                    <a:lumMod val="25000"/>
                  </a:schemeClr>
                </a:solidFill>
                <a:latin typeface="IBM Plex Mono Text"/>
              </a:rPr>
              <a:t>List of the failed </a:t>
            </a:r>
            <a:r>
              <a:rPr lang="en-US" sz="1800" b="1" dirty="0" err="1">
                <a:solidFill>
                  <a:schemeClr val="accent3">
                    <a:lumMod val="25000"/>
                  </a:schemeClr>
                </a:solidFill>
                <a:latin typeface="IBM Plex Mono Text"/>
              </a:rPr>
              <a:t>landing_outcomes</a:t>
            </a:r>
            <a:r>
              <a:rPr lang="en-US" sz="1800" b="1" dirty="0">
                <a:solidFill>
                  <a:schemeClr val="accent3">
                    <a:lumMod val="25000"/>
                  </a:schemeClr>
                </a:solidFill>
                <a:latin typeface="IBM Plex Mono Text"/>
              </a:rPr>
              <a:t> in drone ship,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4BCFAF0-1113-C8F6-95AF-B9C24AFADB5B}"/>
              </a:ext>
            </a:extLst>
          </p:cNvPr>
          <p:cNvPicPr>
            <a:picLocks noChangeAspect="1"/>
          </p:cNvPicPr>
          <p:nvPr/>
        </p:nvPicPr>
        <p:blipFill>
          <a:blip r:embed="rId3"/>
          <a:stretch>
            <a:fillRect/>
          </a:stretch>
        </p:blipFill>
        <p:spPr>
          <a:xfrm>
            <a:off x="1070174" y="2184122"/>
            <a:ext cx="2897169" cy="1244877"/>
          </a:xfrm>
          <a:prstGeom prst="rect">
            <a:avLst/>
          </a:prstGeom>
        </p:spPr>
      </p:pic>
      <p:sp>
        <p:nvSpPr>
          <p:cNvPr id="8" name="TextBox 7">
            <a:extLst>
              <a:ext uri="{FF2B5EF4-FFF2-40B4-BE49-F238E27FC236}">
                <a16:creationId xmlns:a16="http://schemas.microsoft.com/office/drawing/2014/main" id="{43389A14-3A02-6EE0-3FBF-E7417BEEE22F}"/>
              </a:ext>
            </a:extLst>
          </p:cNvPr>
          <p:cNvSpPr txBox="1"/>
          <p:nvPr/>
        </p:nvSpPr>
        <p:spPr>
          <a:xfrm>
            <a:off x="770011" y="3549917"/>
            <a:ext cx="9745589" cy="2031325"/>
          </a:xfrm>
          <a:prstGeom prst="rect">
            <a:avLst/>
          </a:prstGeom>
          <a:noFill/>
        </p:spPr>
        <p:txBody>
          <a:bodyPr wrap="square">
            <a:spAutoFit/>
          </a:bodyPr>
          <a:lstStyle/>
          <a:p>
            <a:pPr>
              <a:buNone/>
            </a:pPr>
            <a:r>
              <a:rPr lang="en-US" dirty="0">
                <a:latin typeface="IBM Plex Mono Text"/>
              </a:rPr>
              <a:t>In the year 2015, there were at least two recorded instances of failed landing outcomes on a drone ship:</a:t>
            </a:r>
          </a:p>
          <a:p>
            <a:pPr>
              <a:buFont typeface="Arial" panose="020B0604020202020204" pitchFamily="34" charset="0"/>
              <a:buChar char="•"/>
            </a:pPr>
            <a:r>
              <a:rPr lang="en-US" b="1" dirty="0">
                <a:latin typeface="IBM Plex Mono Text"/>
              </a:rPr>
              <a:t>Booster Version:</a:t>
            </a:r>
            <a:r>
              <a:rPr lang="en-US" dirty="0">
                <a:latin typeface="IBM Plex Mono Text"/>
              </a:rPr>
              <a:t> F9 v1.1 B1012, launched from </a:t>
            </a:r>
            <a:r>
              <a:rPr lang="en-US" b="1" dirty="0">
                <a:latin typeface="IBM Plex Mono Text"/>
              </a:rPr>
              <a:t>Launch Site:</a:t>
            </a:r>
            <a:r>
              <a:rPr lang="en-US" dirty="0">
                <a:latin typeface="IBM Plex Mono Text"/>
              </a:rPr>
              <a:t> CCAFS LC-40.</a:t>
            </a:r>
          </a:p>
          <a:p>
            <a:pPr>
              <a:buFont typeface="Arial" panose="020B0604020202020204" pitchFamily="34" charset="0"/>
              <a:buChar char="•"/>
            </a:pPr>
            <a:r>
              <a:rPr lang="en-US" b="1" dirty="0">
                <a:latin typeface="IBM Plex Mono Text"/>
              </a:rPr>
              <a:t>Booster Version:</a:t>
            </a:r>
            <a:r>
              <a:rPr lang="en-US" dirty="0">
                <a:latin typeface="IBM Plex Mono Text"/>
              </a:rPr>
              <a:t> F9 v1.1 B1015, launched from </a:t>
            </a:r>
            <a:r>
              <a:rPr lang="en-US" b="1" dirty="0">
                <a:latin typeface="IBM Plex Mono Text"/>
              </a:rPr>
              <a:t>Launch Site:</a:t>
            </a:r>
            <a:r>
              <a:rPr lang="en-US" dirty="0">
                <a:latin typeface="IBM Plex Mono Text"/>
              </a:rPr>
              <a:t> CCAFS LC-40.</a:t>
            </a:r>
          </a:p>
          <a:p>
            <a:r>
              <a:rPr lang="en-US" dirty="0">
                <a:latin typeface="IBM Plex Mono Text"/>
              </a:rPr>
              <a:t>This highlights the early challenges in achieving reliable autonomous landings on moving platforms at sea. The fact that both failures involved the F9 v1.1 booster version and originated from the same launch site might suggest areas of focus for early engineering improvements.</a:t>
            </a:r>
          </a:p>
        </p:txBody>
      </p:sp>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5417"/>
            <a:ext cx="9745589" cy="768488"/>
          </a:xfrm>
          <a:prstGeom prst="rect">
            <a:avLst/>
          </a:prstGeom>
        </p:spPr>
        <p:txBody>
          <a:bodyPr lIns="91440" tIns="45720" rIns="91440" bIns="45720" anchor="t"/>
          <a:lstStyle/>
          <a:p>
            <a:pPr>
              <a:lnSpc>
                <a:spcPct val="100000"/>
              </a:lnSpc>
              <a:spcBef>
                <a:spcPts val="1400"/>
              </a:spcBef>
            </a:pPr>
            <a:r>
              <a:rPr lang="en-US" sz="1800" b="1" dirty="0">
                <a:solidFill>
                  <a:schemeClr val="accent3">
                    <a:lumMod val="25000"/>
                  </a:schemeClr>
                </a:solidFill>
                <a:latin typeface="IBM Plex Mono Text"/>
              </a:rPr>
              <a:t>Ranking of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CF46D53-3439-1E66-9470-2EA924EBE21B}"/>
              </a:ext>
            </a:extLst>
          </p:cNvPr>
          <p:cNvPicPr>
            <a:picLocks noChangeAspect="1"/>
          </p:cNvPicPr>
          <p:nvPr/>
        </p:nvPicPr>
        <p:blipFill>
          <a:blip r:embed="rId3"/>
          <a:stretch>
            <a:fillRect/>
          </a:stretch>
        </p:blipFill>
        <p:spPr>
          <a:xfrm>
            <a:off x="1081821" y="2253905"/>
            <a:ext cx="2320598" cy="3445430"/>
          </a:xfrm>
          <a:prstGeom prst="rect">
            <a:avLst/>
          </a:prstGeom>
        </p:spPr>
      </p:pic>
      <p:sp>
        <p:nvSpPr>
          <p:cNvPr id="8" name="TextBox 7">
            <a:extLst>
              <a:ext uri="{FF2B5EF4-FFF2-40B4-BE49-F238E27FC236}">
                <a16:creationId xmlns:a16="http://schemas.microsoft.com/office/drawing/2014/main" id="{E2E13018-8468-321A-2724-91D25C14C311}"/>
              </a:ext>
            </a:extLst>
          </p:cNvPr>
          <p:cNvSpPr txBox="1"/>
          <p:nvPr/>
        </p:nvSpPr>
        <p:spPr>
          <a:xfrm>
            <a:off x="3714230" y="2253905"/>
            <a:ext cx="7113180" cy="3970318"/>
          </a:xfrm>
          <a:prstGeom prst="rect">
            <a:avLst/>
          </a:prstGeom>
          <a:noFill/>
        </p:spPr>
        <p:txBody>
          <a:bodyPr wrap="square">
            <a:spAutoFit/>
          </a:bodyPr>
          <a:lstStyle/>
          <a:p>
            <a:pPr>
              <a:buFont typeface="+mj-lt"/>
              <a:buAutoNum type="arabicPeriod"/>
            </a:pPr>
            <a:r>
              <a:rPr lang="en-US" b="1" dirty="0">
                <a:latin typeface="IBM Plex Mono Text"/>
              </a:rPr>
              <a:t>Failure (drone ship):</a:t>
            </a:r>
            <a:r>
              <a:rPr lang="en-US" dirty="0">
                <a:latin typeface="IBM Plex Mono Text"/>
              </a:rPr>
              <a:t> 5</a:t>
            </a:r>
          </a:p>
          <a:p>
            <a:pPr>
              <a:buFont typeface="+mj-lt"/>
              <a:buAutoNum type="arabicPeriod"/>
            </a:pPr>
            <a:r>
              <a:rPr lang="en-US" b="1" dirty="0">
                <a:latin typeface="IBM Plex Mono Text"/>
              </a:rPr>
              <a:t>Success (ground pad):</a:t>
            </a:r>
            <a:r>
              <a:rPr lang="en-US" dirty="0">
                <a:latin typeface="IBM Plex Mono Text"/>
              </a:rPr>
              <a:t> 3</a:t>
            </a:r>
          </a:p>
          <a:p>
            <a:pPr>
              <a:buNone/>
            </a:pPr>
            <a:r>
              <a:rPr lang="en-US" dirty="0">
                <a:latin typeface="IBM Plex Mono Text"/>
              </a:rPr>
              <a:t>The other landing outcomes listed ("No attempt", "Success (drone ship)", "Controlled (ocean)", "Uncontrolled (ocean)", "Failure (parachute)", "Precluded (drone ship)") are not the specific ones requested for ranking in the first image.</a:t>
            </a:r>
          </a:p>
          <a:p>
            <a:pPr>
              <a:buNone/>
            </a:pPr>
            <a:r>
              <a:rPr lang="en-US" b="1" dirty="0">
                <a:latin typeface="IBM Plex Mono Text"/>
              </a:rPr>
              <a:t>Insight:</a:t>
            </a:r>
            <a:endParaRPr lang="en-US" dirty="0">
              <a:latin typeface="IBM Plex Mono Text"/>
            </a:endParaRPr>
          </a:p>
          <a:p>
            <a:r>
              <a:rPr lang="en-US" dirty="0">
                <a:latin typeface="IBM Plex Mono Text"/>
              </a:rPr>
              <a:t>Between June 4, 2015, and March 20, 2017, the most frequent of the specified landing outcomes was </a:t>
            </a:r>
            <a:r>
              <a:rPr lang="en-US" b="1" dirty="0">
                <a:latin typeface="IBM Plex Mono Text"/>
              </a:rPr>
              <a:t>"Failure (drone ship)"</a:t>
            </a:r>
            <a:r>
              <a:rPr lang="en-US" dirty="0">
                <a:latin typeface="IBM Plex Mono Text"/>
              </a:rPr>
              <a:t>, occurring 5 times. Following this, </a:t>
            </a:r>
            <a:r>
              <a:rPr lang="en-US" b="1" dirty="0">
                <a:latin typeface="IBM Plex Mono Text"/>
              </a:rPr>
              <a:t>"Success (ground pad)"</a:t>
            </a:r>
            <a:r>
              <a:rPr lang="en-US" dirty="0">
                <a:latin typeface="IBM Plex Mono Text"/>
              </a:rPr>
              <a:t> occurred 3 times. This ranking provides a direct comparison of the frequency of these two types of landing outcomes during that specific period, indicating that drone ship landing failures were more common than ground pad landing successes within that timeframe.</a:t>
            </a:r>
          </a:p>
        </p:txBody>
      </p:sp>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7A19C337-54E7-9299-858C-9E3D083030A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C0A420-8386-BADB-F139-E510D8D3C579}"/>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51503E62-7260-0CE0-F996-0A7953742A8B}"/>
              </a:ext>
            </a:extLst>
          </p:cNvPr>
          <p:cNvSpPr txBox="1">
            <a:spLocks/>
          </p:cNvSpPr>
          <p:nvPr/>
        </p:nvSpPr>
        <p:spPr>
          <a:xfrm>
            <a:off x="958903" y="1645063"/>
            <a:ext cx="9959468" cy="46742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buNone/>
            </a:pPr>
            <a:r>
              <a:rPr lang="en-US" sz="1600" b="1" dirty="0">
                <a:solidFill>
                  <a:schemeClr val="tx1"/>
                </a:solidFill>
              </a:rPr>
              <a:t>Executive Summary Slide 2: Summary of Results</a:t>
            </a:r>
          </a:p>
          <a:p>
            <a:pPr algn="just">
              <a:buFont typeface="Arial" panose="020B0604020202020204" pitchFamily="34" charset="0"/>
              <a:buChar char="•"/>
            </a:pPr>
            <a:r>
              <a:rPr lang="en-US" sz="1600" b="1" dirty="0">
                <a:solidFill>
                  <a:schemeClr val="tx1"/>
                </a:solidFill>
              </a:rPr>
              <a:t>Model Performance:</a:t>
            </a:r>
            <a:endParaRPr lang="en-US" sz="1600" dirty="0">
              <a:solidFill>
                <a:schemeClr val="tx1"/>
              </a:solidFill>
            </a:endParaRPr>
          </a:p>
          <a:p>
            <a:pPr marL="742950" lvl="1" indent="-285750" algn="just">
              <a:buFont typeface="Arial" panose="020B0604020202020204" pitchFamily="34" charset="0"/>
              <a:buChar char="•"/>
            </a:pPr>
            <a:r>
              <a:rPr lang="en-US" sz="1600" dirty="0">
                <a:solidFill>
                  <a:schemeClr val="tx1"/>
                </a:solidFill>
              </a:rPr>
              <a:t>Support Vector Machine (SVM) achieved the highest validation accuracy with optimal kernel and parameters.</a:t>
            </a:r>
          </a:p>
          <a:p>
            <a:pPr marL="742950" lvl="1" indent="-285750" algn="just">
              <a:buFont typeface="Arial" panose="020B0604020202020204" pitchFamily="34" charset="0"/>
              <a:buChar char="•"/>
            </a:pPr>
            <a:r>
              <a:rPr lang="en-US" sz="1600" dirty="0">
                <a:solidFill>
                  <a:schemeClr val="tx1"/>
                </a:solidFill>
              </a:rPr>
              <a:t>Logistic Regression provided a strong baseline with interpretable coefficients.</a:t>
            </a:r>
          </a:p>
          <a:p>
            <a:pPr marL="742950" lvl="1" indent="-285750" algn="just">
              <a:buFont typeface="Arial" panose="020B0604020202020204" pitchFamily="34" charset="0"/>
              <a:buChar char="•"/>
            </a:pPr>
            <a:r>
              <a:rPr lang="en-US" sz="1600" dirty="0">
                <a:solidFill>
                  <a:schemeClr val="tx1"/>
                </a:solidFill>
              </a:rPr>
              <a:t>Decision Tree and KNN models performed moderately well after tuning.</a:t>
            </a:r>
          </a:p>
          <a:p>
            <a:pPr algn="just">
              <a:buFont typeface="Arial" panose="020B0604020202020204" pitchFamily="34" charset="0"/>
              <a:buChar char="•"/>
            </a:pPr>
            <a:r>
              <a:rPr lang="en-US" sz="1600" b="1" dirty="0">
                <a:solidFill>
                  <a:schemeClr val="tx1"/>
                </a:solidFill>
              </a:rPr>
              <a:t>Confusion Matrix Insights:</a:t>
            </a:r>
            <a:endParaRPr lang="en-US" sz="1600" dirty="0">
              <a:solidFill>
                <a:schemeClr val="tx1"/>
              </a:solidFill>
            </a:endParaRPr>
          </a:p>
          <a:p>
            <a:pPr marL="742950" lvl="1" indent="-285750" algn="just">
              <a:buFont typeface="Arial" panose="020B0604020202020204" pitchFamily="34" charset="0"/>
              <a:buChar char="•"/>
            </a:pPr>
            <a:r>
              <a:rPr lang="en-US" sz="1600" dirty="0">
                <a:solidFill>
                  <a:schemeClr val="tx1"/>
                </a:solidFill>
              </a:rPr>
              <a:t>False positives were the primary source of classification errors, especially in Logistic Regression.</a:t>
            </a:r>
          </a:p>
          <a:p>
            <a:pPr marL="742950" lvl="1" indent="-285750" algn="just">
              <a:buFont typeface="Arial" panose="020B0604020202020204" pitchFamily="34" charset="0"/>
              <a:buChar char="•"/>
            </a:pPr>
            <a:r>
              <a:rPr lang="en-US" sz="1600" dirty="0">
                <a:solidFill>
                  <a:schemeClr val="tx1"/>
                </a:solidFill>
              </a:rPr>
              <a:t>True positives were significantly higher in optimized models, confirming their predictive capability.</a:t>
            </a:r>
          </a:p>
          <a:p>
            <a:pPr algn="just">
              <a:buFont typeface="Arial" panose="020B0604020202020204" pitchFamily="34" charset="0"/>
              <a:buChar char="•"/>
            </a:pPr>
            <a:r>
              <a:rPr lang="en-US" sz="1600" b="1" dirty="0">
                <a:solidFill>
                  <a:schemeClr val="tx1"/>
                </a:solidFill>
              </a:rPr>
              <a:t>Visualization Outcomes:</a:t>
            </a:r>
            <a:endParaRPr lang="en-US" sz="1600" dirty="0">
              <a:solidFill>
                <a:schemeClr val="tx1"/>
              </a:solidFill>
            </a:endParaRPr>
          </a:p>
          <a:p>
            <a:pPr marL="742950" lvl="1" indent="-285750" algn="just">
              <a:buFont typeface="Arial" panose="020B0604020202020204" pitchFamily="34" charset="0"/>
              <a:buChar char="•"/>
            </a:pPr>
            <a:r>
              <a:rPr lang="en-US" sz="1600" dirty="0">
                <a:solidFill>
                  <a:schemeClr val="tx1"/>
                </a:solidFill>
              </a:rPr>
              <a:t>EDA visualizations highlighted key feature differences across classes.</a:t>
            </a:r>
          </a:p>
          <a:p>
            <a:pPr marL="742950" lvl="1" indent="-285750" algn="just">
              <a:buFont typeface="Arial" panose="020B0604020202020204" pitchFamily="34" charset="0"/>
              <a:buChar char="•"/>
            </a:pPr>
            <a:r>
              <a:rPr lang="en-US" sz="1600" dirty="0">
                <a:solidFill>
                  <a:schemeClr val="tx1"/>
                </a:solidFill>
              </a:rPr>
              <a:t>SQL queries confirmed class distributions and feature statistics.</a:t>
            </a:r>
          </a:p>
          <a:p>
            <a:pPr marL="742950" lvl="1" indent="-285750" algn="just">
              <a:buFont typeface="Arial" panose="020B0604020202020204" pitchFamily="34" charset="0"/>
              <a:buChar char="•"/>
            </a:pPr>
            <a:r>
              <a:rPr lang="en-US" sz="1600" dirty="0">
                <a:solidFill>
                  <a:schemeClr val="tx1"/>
                </a:solidFill>
              </a:rPr>
              <a:t>Folium maps revealed spatial patterns, supporting deeper data understanding.</a:t>
            </a:r>
          </a:p>
          <a:p>
            <a:pPr marL="742950" lvl="1" indent="-285750" algn="just">
              <a:buFont typeface="Arial" panose="020B0604020202020204" pitchFamily="34" charset="0"/>
              <a:buChar char="•"/>
            </a:pPr>
            <a:r>
              <a:rPr lang="en-US" sz="1600" dirty="0" err="1">
                <a:solidFill>
                  <a:schemeClr val="tx1"/>
                </a:solidFill>
              </a:rPr>
              <a:t>Plotly</a:t>
            </a:r>
            <a:r>
              <a:rPr lang="en-US" sz="1600" dirty="0">
                <a:solidFill>
                  <a:schemeClr val="tx1"/>
                </a:solidFill>
              </a:rPr>
              <a:t> Dash dashboards enabled dynamic interaction with data and model results.</a:t>
            </a:r>
          </a:p>
          <a:p>
            <a:pPr algn="just">
              <a:buFont typeface="Arial" panose="020B0604020202020204" pitchFamily="34" charset="0"/>
              <a:buChar char="•"/>
            </a:pPr>
            <a:r>
              <a:rPr lang="en-US" sz="1600" b="1" dirty="0">
                <a:solidFill>
                  <a:schemeClr val="tx1"/>
                </a:solidFill>
              </a:rPr>
              <a:t>Overall Conclusion:</a:t>
            </a:r>
            <a:endParaRPr lang="en-US" sz="1600" dirty="0">
              <a:solidFill>
                <a:schemeClr val="tx1"/>
              </a:solidFill>
            </a:endParaRPr>
          </a:p>
          <a:p>
            <a:pPr marL="742950" lvl="1" indent="-285750" algn="just">
              <a:buFont typeface="Arial" panose="020B0604020202020204" pitchFamily="34" charset="0"/>
              <a:buChar char="•"/>
            </a:pPr>
            <a:r>
              <a:rPr lang="en-US" sz="1600" dirty="0">
                <a:solidFill>
                  <a:schemeClr val="tx1"/>
                </a:solidFill>
              </a:rPr>
              <a:t>The project successfully identified effective classification models and visualized critical data insights, laying groundwork for further improvements.</a:t>
            </a:r>
          </a:p>
          <a:p>
            <a:pPr algn="just">
              <a:buNone/>
            </a:pPr>
            <a:endParaRPr lang="en-US" sz="1600" b="1" dirty="0">
              <a:solidFill>
                <a:schemeClr val="tx1"/>
              </a:solidFill>
            </a:endParaRPr>
          </a:p>
        </p:txBody>
      </p:sp>
      <p:sp>
        <p:nvSpPr>
          <p:cNvPr id="19" name="Title 1">
            <a:extLst>
              <a:ext uri="{FF2B5EF4-FFF2-40B4-BE49-F238E27FC236}">
                <a16:creationId xmlns:a16="http://schemas.microsoft.com/office/drawing/2014/main" id="{7FCDDAED-8B14-88A9-3F47-6FAAFB13AB2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218172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6" name="Picture 5">
            <a:extLst>
              <a:ext uri="{FF2B5EF4-FFF2-40B4-BE49-F238E27FC236}">
                <a16:creationId xmlns:a16="http://schemas.microsoft.com/office/drawing/2014/main" id="{AFC49202-86D3-A1E7-9795-8FED67D2ED55}"/>
              </a:ext>
            </a:extLst>
          </p:cNvPr>
          <p:cNvPicPr>
            <a:picLocks noChangeAspect="1"/>
          </p:cNvPicPr>
          <p:nvPr/>
        </p:nvPicPr>
        <p:blipFill>
          <a:blip r:embed="rId3"/>
          <a:stretch>
            <a:fillRect/>
          </a:stretch>
        </p:blipFill>
        <p:spPr>
          <a:xfrm>
            <a:off x="2505026" y="1861457"/>
            <a:ext cx="6626579" cy="3501624"/>
          </a:xfrm>
          <a:prstGeom prst="rect">
            <a:avLst/>
          </a:prstGeom>
        </p:spPr>
      </p:pic>
      <p:pic>
        <p:nvPicPr>
          <p:cNvPr id="12" name="Picture 11">
            <a:extLst>
              <a:ext uri="{FF2B5EF4-FFF2-40B4-BE49-F238E27FC236}">
                <a16:creationId xmlns:a16="http://schemas.microsoft.com/office/drawing/2014/main" id="{2D73A791-6642-FDA2-EFDC-2D2A7E8231B5}"/>
              </a:ext>
            </a:extLst>
          </p:cNvPr>
          <p:cNvPicPr>
            <a:picLocks noChangeAspect="1"/>
          </p:cNvPicPr>
          <p:nvPr/>
        </p:nvPicPr>
        <p:blipFill>
          <a:blip r:embed="rId4"/>
          <a:srcRect l="36720" t="46194" r="27069" b="21491"/>
          <a:stretch/>
        </p:blipFill>
        <p:spPr>
          <a:xfrm>
            <a:off x="7089806" y="1494919"/>
            <a:ext cx="4461742" cy="2057173"/>
          </a:xfrm>
          <a:prstGeom prst="rect">
            <a:avLst/>
          </a:prstGeom>
        </p:spPr>
      </p:pic>
      <p:pic>
        <p:nvPicPr>
          <p:cNvPr id="14" name="Picture 13">
            <a:extLst>
              <a:ext uri="{FF2B5EF4-FFF2-40B4-BE49-F238E27FC236}">
                <a16:creationId xmlns:a16="http://schemas.microsoft.com/office/drawing/2014/main" id="{9EE7528D-7396-64C7-7B49-123668FBEB23}"/>
              </a:ext>
            </a:extLst>
          </p:cNvPr>
          <p:cNvPicPr>
            <a:picLocks noChangeAspect="1"/>
          </p:cNvPicPr>
          <p:nvPr/>
        </p:nvPicPr>
        <p:blipFill>
          <a:blip r:embed="rId5"/>
          <a:stretch>
            <a:fillRect/>
          </a:stretch>
        </p:blipFill>
        <p:spPr>
          <a:xfrm>
            <a:off x="770011" y="4042929"/>
            <a:ext cx="3748326" cy="2640304"/>
          </a:xfrm>
          <a:prstGeom prst="rect">
            <a:avLst/>
          </a:prstGeom>
        </p:spPr>
      </p:pic>
      <p:cxnSp>
        <p:nvCxnSpPr>
          <p:cNvPr id="16" name="Straight Connector 15">
            <a:extLst>
              <a:ext uri="{FF2B5EF4-FFF2-40B4-BE49-F238E27FC236}">
                <a16:creationId xmlns:a16="http://schemas.microsoft.com/office/drawing/2014/main" id="{DA81C4C3-8EDD-6C8E-FCCE-346BD7ED3E3C}"/>
              </a:ext>
            </a:extLst>
          </p:cNvPr>
          <p:cNvCxnSpPr>
            <a:cxnSpLocks/>
          </p:cNvCxnSpPr>
          <p:nvPr/>
        </p:nvCxnSpPr>
        <p:spPr>
          <a:xfrm flipV="1">
            <a:off x="3031958" y="3640455"/>
            <a:ext cx="800902" cy="1059882"/>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CA2A281-041B-69E7-04E7-48F17C21EC33}"/>
              </a:ext>
            </a:extLst>
          </p:cNvPr>
          <p:cNvCxnSpPr>
            <a:cxnSpLocks/>
          </p:cNvCxnSpPr>
          <p:nvPr/>
        </p:nvCxnSpPr>
        <p:spPr>
          <a:xfrm flipV="1">
            <a:off x="7471954" y="2925324"/>
            <a:ext cx="3358802" cy="1275201"/>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52DA7FC3-538D-3810-0BFE-76C59EB245E2}"/>
              </a:ext>
            </a:extLst>
          </p:cNvPr>
          <p:cNvCxnSpPr>
            <a:cxnSpLocks/>
          </p:cNvCxnSpPr>
          <p:nvPr/>
        </p:nvCxnSpPr>
        <p:spPr>
          <a:xfrm flipV="1">
            <a:off x="7471954" y="2775387"/>
            <a:ext cx="2837889" cy="1404184"/>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684D3CC-D5F4-F2C9-E01A-9194FD79D5B5}"/>
              </a:ext>
            </a:extLst>
          </p:cNvPr>
          <p:cNvCxnSpPr>
            <a:cxnSpLocks/>
          </p:cNvCxnSpPr>
          <p:nvPr/>
        </p:nvCxnSpPr>
        <p:spPr>
          <a:xfrm flipV="1">
            <a:off x="7445528" y="2518104"/>
            <a:ext cx="331226" cy="163138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95DCE23-A7B5-DE1A-27E8-536979A1E2E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77F9B2D-A9E7-2932-E30D-270F89352803}"/>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2" name="Title 1">
            <a:extLst>
              <a:ext uri="{FF2B5EF4-FFF2-40B4-BE49-F238E27FC236}">
                <a16:creationId xmlns:a16="http://schemas.microsoft.com/office/drawing/2014/main" id="{AEA86893-0F01-35AF-44B3-D626AB9E491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5" name="Picture 4">
            <a:extLst>
              <a:ext uri="{FF2B5EF4-FFF2-40B4-BE49-F238E27FC236}">
                <a16:creationId xmlns:a16="http://schemas.microsoft.com/office/drawing/2014/main" id="{EE8537D7-E5EF-2D72-42CB-AF9DA68F065F}"/>
              </a:ext>
            </a:extLst>
          </p:cNvPr>
          <p:cNvPicPr>
            <a:picLocks noChangeAspect="1"/>
          </p:cNvPicPr>
          <p:nvPr/>
        </p:nvPicPr>
        <p:blipFill>
          <a:blip r:embed="rId3"/>
          <a:stretch>
            <a:fillRect/>
          </a:stretch>
        </p:blipFill>
        <p:spPr>
          <a:xfrm>
            <a:off x="770011" y="1559052"/>
            <a:ext cx="3837158" cy="2130410"/>
          </a:xfrm>
          <a:prstGeom prst="rect">
            <a:avLst/>
          </a:prstGeom>
        </p:spPr>
      </p:pic>
      <p:sp>
        <p:nvSpPr>
          <p:cNvPr id="7" name="TextBox 6">
            <a:extLst>
              <a:ext uri="{FF2B5EF4-FFF2-40B4-BE49-F238E27FC236}">
                <a16:creationId xmlns:a16="http://schemas.microsoft.com/office/drawing/2014/main" id="{2E2252A7-8771-7B88-4424-2BA15CEE4F9C}"/>
              </a:ext>
            </a:extLst>
          </p:cNvPr>
          <p:cNvSpPr txBox="1"/>
          <p:nvPr/>
        </p:nvSpPr>
        <p:spPr>
          <a:xfrm>
            <a:off x="770011" y="4160815"/>
            <a:ext cx="7113180" cy="646331"/>
          </a:xfrm>
          <a:prstGeom prst="rect">
            <a:avLst/>
          </a:prstGeom>
          <a:noFill/>
        </p:spPr>
        <p:txBody>
          <a:bodyPr wrap="square">
            <a:spAutoFit/>
          </a:bodyPr>
          <a:lstStyle/>
          <a:p>
            <a:r>
              <a:rPr lang="en-US" b="1" dirty="0">
                <a:latin typeface="IBM Plex Mono Text"/>
              </a:rPr>
              <a:t>These are the All Four Launch Sites with their Latitude and Longitude</a:t>
            </a:r>
          </a:p>
          <a:p>
            <a:r>
              <a:rPr lang="en-US" b="1" dirty="0">
                <a:latin typeface="IBM Plex Mono Text"/>
              </a:rPr>
              <a:t>And we can see in slide 41, that all sites are marked on Global-Map</a:t>
            </a:r>
          </a:p>
        </p:txBody>
      </p:sp>
    </p:spTree>
    <p:extLst>
      <p:ext uri="{BB962C8B-B14F-4D97-AF65-F5344CB8AC3E}">
        <p14:creationId xmlns:p14="http://schemas.microsoft.com/office/powerpoint/2010/main" val="473783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Color-Labeled Launch on the Map</a:t>
            </a:r>
          </a:p>
        </p:txBody>
      </p:sp>
      <p:pic>
        <p:nvPicPr>
          <p:cNvPr id="4" name="Picture 3">
            <a:extLst>
              <a:ext uri="{FF2B5EF4-FFF2-40B4-BE49-F238E27FC236}">
                <a16:creationId xmlns:a16="http://schemas.microsoft.com/office/drawing/2014/main" id="{B3B9ACAE-6884-F26D-B78D-5D233C9CF479}"/>
              </a:ext>
            </a:extLst>
          </p:cNvPr>
          <p:cNvPicPr>
            <a:picLocks noChangeAspect="1"/>
          </p:cNvPicPr>
          <p:nvPr/>
        </p:nvPicPr>
        <p:blipFill>
          <a:blip r:embed="rId3"/>
          <a:srcRect l="16851" t="14612" r="12874" b="19036"/>
          <a:stretch/>
        </p:blipFill>
        <p:spPr>
          <a:xfrm>
            <a:off x="2461845" y="1284326"/>
            <a:ext cx="6600094" cy="3247292"/>
          </a:xfrm>
          <a:prstGeom prst="rect">
            <a:avLst/>
          </a:prstGeom>
        </p:spPr>
      </p:pic>
      <p:pic>
        <p:nvPicPr>
          <p:cNvPr id="7" name="Picture 6">
            <a:extLst>
              <a:ext uri="{FF2B5EF4-FFF2-40B4-BE49-F238E27FC236}">
                <a16:creationId xmlns:a16="http://schemas.microsoft.com/office/drawing/2014/main" id="{69D34390-6507-D0AC-6BE7-44A34923EB2E}"/>
              </a:ext>
            </a:extLst>
          </p:cNvPr>
          <p:cNvPicPr>
            <a:picLocks noChangeAspect="1"/>
          </p:cNvPicPr>
          <p:nvPr/>
        </p:nvPicPr>
        <p:blipFill>
          <a:blip r:embed="rId4"/>
          <a:srcRect l="17299" r="16427"/>
          <a:stretch/>
        </p:blipFill>
        <p:spPr>
          <a:xfrm>
            <a:off x="867509" y="3006969"/>
            <a:ext cx="2743200" cy="2672135"/>
          </a:xfrm>
          <a:prstGeom prst="rect">
            <a:avLst/>
          </a:prstGeom>
        </p:spPr>
      </p:pic>
      <p:pic>
        <p:nvPicPr>
          <p:cNvPr id="10" name="Picture 9">
            <a:extLst>
              <a:ext uri="{FF2B5EF4-FFF2-40B4-BE49-F238E27FC236}">
                <a16:creationId xmlns:a16="http://schemas.microsoft.com/office/drawing/2014/main" id="{1B2466A9-B649-D93F-D42B-F411D507BB0B}"/>
              </a:ext>
            </a:extLst>
          </p:cNvPr>
          <p:cNvPicPr>
            <a:picLocks noChangeAspect="1"/>
          </p:cNvPicPr>
          <p:nvPr/>
        </p:nvPicPr>
        <p:blipFill>
          <a:blip r:embed="rId5"/>
          <a:srcRect l="16433" t="17565" r="15113" b="10008"/>
          <a:stretch/>
        </p:blipFill>
        <p:spPr>
          <a:xfrm>
            <a:off x="3001107" y="4926239"/>
            <a:ext cx="2004647" cy="1783354"/>
          </a:xfrm>
          <a:prstGeom prst="rect">
            <a:avLst/>
          </a:prstGeom>
        </p:spPr>
      </p:pic>
      <p:pic>
        <p:nvPicPr>
          <p:cNvPr id="12" name="Picture 11">
            <a:extLst>
              <a:ext uri="{FF2B5EF4-FFF2-40B4-BE49-F238E27FC236}">
                <a16:creationId xmlns:a16="http://schemas.microsoft.com/office/drawing/2014/main" id="{6D5B925B-1A01-C085-67C1-348F16C91907}"/>
              </a:ext>
            </a:extLst>
          </p:cNvPr>
          <p:cNvPicPr>
            <a:picLocks noChangeAspect="1"/>
          </p:cNvPicPr>
          <p:nvPr/>
        </p:nvPicPr>
        <p:blipFill>
          <a:blip r:embed="rId6"/>
          <a:srcRect l="9422" r="6437"/>
          <a:stretch/>
        </p:blipFill>
        <p:spPr>
          <a:xfrm>
            <a:off x="5961173" y="3950028"/>
            <a:ext cx="4955275" cy="2672135"/>
          </a:xfrm>
          <a:prstGeom prst="rect">
            <a:avLst/>
          </a:prstGeom>
        </p:spPr>
      </p:pic>
      <p:pic>
        <p:nvPicPr>
          <p:cNvPr id="14" name="Picture 13">
            <a:extLst>
              <a:ext uri="{FF2B5EF4-FFF2-40B4-BE49-F238E27FC236}">
                <a16:creationId xmlns:a16="http://schemas.microsoft.com/office/drawing/2014/main" id="{3D963D5C-1AAD-CFD5-127A-7872BC0425B8}"/>
              </a:ext>
            </a:extLst>
          </p:cNvPr>
          <p:cNvPicPr>
            <a:picLocks noChangeAspect="1"/>
          </p:cNvPicPr>
          <p:nvPr/>
        </p:nvPicPr>
        <p:blipFill>
          <a:blip r:embed="rId7"/>
          <a:stretch>
            <a:fillRect/>
          </a:stretch>
        </p:blipFill>
        <p:spPr>
          <a:xfrm>
            <a:off x="9315779" y="1422217"/>
            <a:ext cx="2575249" cy="2318873"/>
          </a:xfrm>
          <a:prstGeom prst="rect">
            <a:avLst/>
          </a:prstGeom>
        </p:spPr>
      </p:pic>
      <p:cxnSp>
        <p:nvCxnSpPr>
          <p:cNvPr id="15" name="Straight Connector 14">
            <a:extLst>
              <a:ext uri="{FF2B5EF4-FFF2-40B4-BE49-F238E27FC236}">
                <a16:creationId xmlns:a16="http://schemas.microsoft.com/office/drawing/2014/main" id="{191B0938-B3DE-0061-A5CD-5D16634F73C4}"/>
              </a:ext>
            </a:extLst>
          </p:cNvPr>
          <p:cNvCxnSpPr>
            <a:cxnSpLocks/>
          </p:cNvCxnSpPr>
          <p:nvPr/>
        </p:nvCxnSpPr>
        <p:spPr>
          <a:xfrm flipV="1">
            <a:off x="2350265" y="2558415"/>
            <a:ext cx="427225" cy="78704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62E7448-A6AE-6E44-EF40-335AA6C73EE0}"/>
              </a:ext>
            </a:extLst>
          </p:cNvPr>
          <p:cNvCxnSpPr>
            <a:cxnSpLocks/>
            <a:endCxn id="10" idx="1"/>
          </p:cNvCxnSpPr>
          <p:nvPr/>
        </p:nvCxnSpPr>
        <p:spPr>
          <a:xfrm>
            <a:off x="2196403" y="4424445"/>
            <a:ext cx="804704" cy="1393471"/>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ED3EC3B-FC1C-E083-19BE-9E6219D53F9F}"/>
              </a:ext>
            </a:extLst>
          </p:cNvPr>
          <p:cNvCxnSpPr>
            <a:cxnSpLocks/>
          </p:cNvCxnSpPr>
          <p:nvPr/>
        </p:nvCxnSpPr>
        <p:spPr>
          <a:xfrm flipV="1">
            <a:off x="6885354" y="3508888"/>
            <a:ext cx="1421211" cy="102273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C8812DD-5F5C-C7E1-897C-A8D242E4EFC7}"/>
              </a:ext>
            </a:extLst>
          </p:cNvPr>
          <p:cNvCxnSpPr>
            <a:cxnSpLocks/>
          </p:cNvCxnSpPr>
          <p:nvPr/>
        </p:nvCxnSpPr>
        <p:spPr>
          <a:xfrm flipH="1" flipV="1">
            <a:off x="8495862" y="3567714"/>
            <a:ext cx="1234293" cy="1636907"/>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D00592A-4146-1AE3-5BCE-F5AA573C6AAD}"/>
              </a:ext>
            </a:extLst>
          </p:cNvPr>
          <p:cNvCxnSpPr>
            <a:cxnSpLocks/>
          </p:cNvCxnSpPr>
          <p:nvPr/>
        </p:nvCxnSpPr>
        <p:spPr>
          <a:xfrm flipV="1">
            <a:off x="10423525" y="1985554"/>
            <a:ext cx="517223" cy="3057429"/>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15DD85C-FBED-9AB7-57E0-D493465F141F}"/>
              </a:ext>
            </a:extLst>
          </p:cNvPr>
          <p:cNvCxnSpPr>
            <a:cxnSpLocks/>
          </p:cNvCxnSpPr>
          <p:nvPr/>
        </p:nvCxnSpPr>
        <p:spPr>
          <a:xfrm flipV="1">
            <a:off x="10099986" y="3217229"/>
            <a:ext cx="200505" cy="182575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468C48E2-6C49-ACEE-B069-EFD19F83AA0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B604BF-B22D-A455-ACBE-ED6F051DB19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03352DBB-CD50-34C7-7907-DD4B374A45A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Color-Labeled Launch on the Map</a:t>
            </a:r>
          </a:p>
        </p:txBody>
      </p:sp>
      <p:pic>
        <p:nvPicPr>
          <p:cNvPr id="5" name="Picture 4">
            <a:extLst>
              <a:ext uri="{FF2B5EF4-FFF2-40B4-BE49-F238E27FC236}">
                <a16:creationId xmlns:a16="http://schemas.microsoft.com/office/drawing/2014/main" id="{1BC8BF8F-34E7-C844-352F-CECB4A07CF40}"/>
              </a:ext>
            </a:extLst>
          </p:cNvPr>
          <p:cNvPicPr>
            <a:picLocks noChangeAspect="1"/>
          </p:cNvPicPr>
          <p:nvPr/>
        </p:nvPicPr>
        <p:blipFill>
          <a:blip r:embed="rId3"/>
          <a:stretch>
            <a:fillRect/>
          </a:stretch>
        </p:blipFill>
        <p:spPr>
          <a:xfrm>
            <a:off x="770011" y="1467293"/>
            <a:ext cx="4843980" cy="4034542"/>
          </a:xfrm>
          <a:prstGeom prst="rect">
            <a:avLst/>
          </a:prstGeom>
        </p:spPr>
      </p:pic>
      <p:sp>
        <p:nvSpPr>
          <p:cNvPr id="9" name="TextBox 8">
            <a:extLst>
              <a:ext uri="{FF2B5EF4-FFF2-40B4-BE49-F238E27FC236}">
                <a16:creationId xmlns:a16="http://schemas.microsoft.com/office/drawing/2014/main" id="{A0DCA0C8-0040-3F64-D743-DD42E76BCFC5}"/>
              </a:ext>
            </a:extLst>
          </p:cNvPr>
          <p:cNvSpPr txBox="1"/>
          <p:nvPr/>
        </p:nvSpPr>
        <p:spPr>
          <a:xfrm>
            <a:off x="666307" y="5696763"/>
            <a:ext cx="6339663" cy="369332"/>
          </a:xfrm>
          <a:prstGeom prst="rect">
            <a:avLst/>
          </a:prstGeom>
          <a:noFill/>
        </p:spPr>
        <p:txBody>
          <a:bodyPr wrap="square">
            <a:spAutoFit/>
          </a:bodyPr>
          <a:lstStyle/>
          <a:p>
            <a:r>
              <a:rPr lang="en-US" b="1" dirty="0">
                <a:latin typeface="IBM Plex Mono Text"/>
              </a:rPr>
              <a:t>Green markers indicate successful and red ones indicate failure.</a:t>
            </a:r>
            <a:endParaRPr lang="en-IN" b="1" dirty="0">
              <a:latin typeface="IBM Plex Mono Text"/>
            </a:endParaRPr>
          </a:p>
        </p:txBody>
      </p:sp>
    </p:spTree>
    <p:extLst>
      <p:ext uri="{BB962C8B-B14F-4D97-AF65-F5344CB8AC3E}">
        <p14:creationId xmlns:p14="http://schemas.microsoft.com/office/powerpoint/2010/main" val="1713333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Railway, Highway, Coastline</a:t>
            </a:r>
          </a:p>
        </p:txBody>
      </p:sp>
      <p:pic>
        <p:nvPicPr>
          <p:cNvPr id="10" name="Picture 9">
            <a:extLst>
              <a:ext uri="{FF2B5EF4-FFF2-40B4-BE49-F238E27FC236}">
                <a16:creationId xmlns:a16="http://schemas.microsoft.com/office/drawing/2014/main" id="{C7C2C6E3-48B8-C4E9-B4D1-EC1D0D39219F}"/>
              </a:ext>
            </a:extLst>
          </p:cNvPr>
          <p:cNvPicPr>
            <a:picLocks noChangeAspect="1"/>
          </p:cNvPicPr>
          <p:nvPr/>
        </p:nvPicPr>
        <p:blipFill>
          <a:blip r:embed="rId3"/>
          <a:stretch>
            <a:fillRect/>
          </a:stretch>
        </p:blipFill>
        <p:spPr>
          <a:xfrm>
            <a:off x="770011" y="1423708"/>
            <a:ext cx="5680581" cy="3307780"/>
          </a:xfrm>
          <a:prstGeom prst="rect">
            <a:avLst/>
          </a:prstGeom>
        </p:spPr>
      </p:pic>
      <p:pic>
        <p:nvPicPr>
          <p:cNvPr id="12" name="Picture 11">
            <a:extLst>
              <a:ext uri="{FF2B5EF4-FFF2-40B4-BE49-F238E27FC236}">
                <a16:creationId xmlns:a16="http://schemas.microsoft.com/office/drawing/2014/main" id="{31AEA3A5-3874-F7C5-B819-BDD65644EFB1}"/>
              </a:ext>
            </a:extLst>
          </p:cNvPr>
          <p:cNvPicPr>
            <a:picLocks noChangeAspect="1"/>
          </p:cNvPicPr>
          <p:nvPr/>
        </p:nvPicPr>
        <p:blipFill>
          <a:blip r:embed="rId4"/>
          <a:stretch>
            <a:fillRect/>
          </a:stretch>
        </p:blipFill>
        <p:spPr>
          <a:xfrm>
            <a:off x="6687880" y="1423708"/>
            <a:ext cx="4259730" cy="496196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3BD9727D-CFD4-2524-21B1-210AAE71114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FBFA72-0B9E-D3AA-FAF3-9B8881D95C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8" name="Title 1">
            <a:extLst>
              <a:ext uri="{FF2B5EF4-FFF2-40B4-BE49-F238E27FC236}">
                <a16:creationId xmlns:a16="http://schemas.microsoft.com/office/drawing/2014/main" id="{24E934D7-949C-EB1C-EFF2-085FA22F3B1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Railway, Highway, Coastline</a:t>
            </a:r>
          </a:p>
        </p:txBody>
      </p:sp>
      <p:sp>
        <p:nvSpPr>
          <p:cNvPr id="4" name="TextBox 3">
            <a:extLst>
              <a:ext uri="{FF2B5EF4-FFF2-40B4-BE49-F238E27FC236}">
                <a16:creationId xmlns:a16="http://schemas.microsoft.com/office/drawing/2014/main" id="{C086C616-8356-3DE1-3AAA-C444C82FFC4E}"/>
              </a:ext>
            </a:extLst>
          </p:cNvPr>
          <p:cNvSpPr txBox="1"/>
          <p:nvPr/>
        </p:nvSpPr>
        <p:spPr>
          <a:xfrm>
            <a:off x="770010" y="1450632"/>
            <a:ext cx="10687961" cy="4247317"/>
          </a:xfrm>
          <a:prstGeom prst="rect">
            <a:avLst/>
          </a:prstGeom>
          <a:noFill/>
        </p:spPr>
        <p:txBody>
          <a:bodyPr wrap="square">
            <a:spAutoFit/>
          </a:bodyPr>
          <a:lstStyle/>
          <a:p>
            <a:pPr>
              <a:buNone/>
            </a:pPr>
            <a:r>
              <a:rPr lang="en-US" b="1" dirty="0">
                <a:latin typeface="IBM Plex Mono Text"/>
              </a:rPr>
              <a:t>Image 1: Cape Canaveral Space Force Station (Florida)</a:t>
            </a:r>
          </a:p>
          <a:p>
            <a:pPr>
              <a:buNone/>
            </a:pPr>
            <a:endParaRPr lang="en-US" dirty="0">
              <a:latin typeface="IBM Plex Mono Text"/>
            </a:endParaRPr>
          </a:p>
          <a:p>
            <a:pPr marL="285750" indent="-285750">
              <a:buFont typeface="Arial" panose="020B0604020202020204" pitchFamily="34" charset="0"/>
              <a:buChar char="•"/>
            </a:pPr>
            <a:r>
              <a:rPr lang="en-US" b="1" dirty="0">
                <a:latin typeface="IBM Plex Mono Text"/>
              </a:rPr>
              <a:t>KSC LC-39A to City:</a:t>
            </a:r>
            <a:r>
              <a:rPr lang="en-US" dirty="0">
                <a:latin typeface="IBM Plex Mono Text"/>
              </a:rPr>
              <a:t> A blue line indicates this route with a distance of </a:t>
            </a:r>
            <a:r>
              <a:rPr lang="en-US" b="1" dirty="0">
                <a:latin typeface="IBM Plex Mono Text"/>
              </a:rPr>
              <a:t>5.42 KM</a:t>
            </a:r>
            <a:r>
              <a:rPr lang="en-US" dirty="0">
                <a:latin typeface="IBM Plex Mono Text"/>
              </a:rPr>
              <a:t>. The "City" in this context likely refers to a nearby urban area, possibly Titusville or a part of Cape Canaveral.</a:t>
            </a:r>
          </a:p>
          <a:p>
            <a:pPr marL="285750" indent="-285750">
              <a:buFont typeface="Arial" panose="020B0604020202020204" pitchFamily="34" charset="0"/>
              <a:buChar char="•"/>
            </a:pPr>
            <a:r>
              <a:rPr lang="en-US" b="1" dirty="0">
                <a:latin typeface="IBM Plex Mono Text"/>
              </a:rPr>
              <a:t>CCAFS SLC-40 to City:</a:t>
            </a:r>
            <a:r>
              <a:rPr lang="en-US" dirty="0">
                <a:latin typeface="IBM Plex Mono Text"/>
              </a:rPr>
              <a:t> An orange line shows this route with a distance of </a:t>
            </a:r>
            <a:r>
              <a:rPr lang="en-US" b="1" dirty="0">
                <a:latin typeface="IBM Plex Mono Text"/>
              </a:rPr>
              <a:t>10.26 KM</a:t>
            </a:r>
            <a:r>
              <a:rPr lang="en-US" dirty="0">
                <a:latin typeface="IBM Plex Mono Text"/>
              </a:rPr>
              <a:t>. Similar to the above, the "City" here is a nearby urban area.</a:t>
            </a:r>
          </a:p>
          <a:p>
            <a:pPr marL="285750" indent="-285750">
              <a:buFont typeface="Arial" panose="020B0604020202020204" pitchFamily="34" charset="0"/>
              <a:buChar char="•"/>
            </a:pPr>
            <a:r>
              <a:rPr lang="en-US" dirty="0">
                <a:latin typeface="IBM Plex Mono Text"/>
              </a:rPr>
              <a:t>There's also a green line segment with "</a:t>
            </a:r>
            <a:r>
              <a:rPr lang="en-US" b="1" dirty="0">
                <a:latin typeface="IBM Plex Mono Text"/>
              </a:rPr>
              <a:t>5.66 KM</a:t>
            </a:r>
            <a:r>
              <a:rPr lang="en-US" dirty="0">
                <a:latin typeface="IBM Plex Mono Text"/>
              </a:rPr>
              <a:t>" and a yellow line segment with "</a:t>
            </a:r>
            <a:r>
              <a:rPr lang="en-US" b="1" dirty="0">
                <a:latin typeface="IBM Plex Mono Text"/>
              </a:rPr>
              <a:t>5.38 KM</a:t>
            </a:r>
            <a:r>
              <a:rPr lang="en-US" dirty="0">
                <a:latin typeface="IBM Plex Mono Text"/>
              </a:rPr>
              <a:t>" originating from the CCAFS area, but their destinations aren't explicitly labeled as "City" in the same way.</a:t>
            </a:r>
          </a:p>
          <a:p>
            <a:pPr>
              <a:buFont typeface="Arial" panose="020B0604020202020204" pitchFamily="34" charset="0"/>
              <a:buChar char="•"/>
            </a:pPr>
            <a:endParaRPr lang="en-US" dirty="0">
              <a:latin typeface="IBM Plex Mono Text"/>
            </a:endParaRPr>
          </a:p>
          <a:p>
            <a:pPr>
              <a:buNone/>
            </a:pPr>
            <a:r>
              <a:rPr lang="en-US" b="1" dirty="0">
                <a:latin typeface="IBM Plex Mono Text"/>
              </a:rPr>
              <a:t>Image 2: Vandenberg Space Force Base (California)</a:t>
            </a:r>
          </a:p>
          <a:p>
            <a:pPr>
              <a:buNone/>
            </a:pPr>
            <a:endParaRPr lang="en-US" dirty="0">
              <a:latin typeface="IBM Plex Mono Text"/>
            </a:endParaRPr>
          </a:p>
          <a:p>
            <a:pPr marL="285750" indent="-285750">
              <a:buFont typeface="Arial" panose="020B0604020202020204" pitchFamily="34" charset="0"/>
              <a:buChar char="•"/>
            </a:pPr>
            <a:r>
              <a:rPr lang="en-US" b="1" dirty="0">
                <a:latin typeface="IBM Plex Mono Text"/>
              </a:rPr>
              <a:t>VAFB SLC-4E to Hwy:</a:t>
            </a:r>
            <a:r>
              <a:rPr lang="en-US" dirty="0">
                <a:latin typeface="IBM Plex Mono Text"/>
              </a:rPr>
              <a:t> An orange line indicates a distance of </a:t>
            </a:r>
            <a:r>
              <a:rPr lang="en-US" b="1" dirty="0">
                <a:latin typeface="IBM Plex Mono Text"/>
              </a:rPr>
              <a:t>4.85 KM</a:t>
            </a:r>
            <a:r>
              <a:rPr lang="en-US" dirty="0">
                <a:latin typeface="IBM Plex Mono Text"/>
              </a:rPr>
              <a:t> to a highway.</a:t>
            </a:r>
          </a:p>
          <a:p>
            <a:pPr marL="285750" indent="-285750">
              <a:buFont typeface="Arial" panose="020B0604020202020204" pitchFamily="34" charset="0"/>
              <a:buChar char="•"/>
            </a:pPr>
            <a:r>
              <a:rPr lang="en-US" b="1" dirty="0">
                <a:latin typeface="IBM Plex Mono Text"/>
              </a:rPr>
              <a:t>VAFB SLC-4E to Rail:</a:t>
            </a:r>
            <a:r>
              <a:rPr lang="en-US" dirty="0">
                <a:latin typeface="IBM Plex Mono Text"/>
              </a:rPr>
              <a:t> A green line shows a short distance of </a:t>
            </a:r>
            <a:r>
              <a:rPr lang="en-US" b="1" dirty="0">
                <a:latin typeface="IBM Plex Mono Text"/>
              </a:rPr>
              <a:t>1.13 KM</a:t>
            </a:r>
            <a:r>
              <a:rPr lang="en-US" dirty="0">
                <a:latin typeface="IBM Plex Mono Text"/>
              </a:rPr>
              <a:t> to a railway line.</a:t>
            </a:r>
          </a:p>
          <a:p>
            <a:pPr marL="285750" indent="-285750">
              <a:buFont typeface="Arial" panose="020B0604020202020204" pitchFamily="34" charset="0"/>
              <a:buChar char="•"/>
            </a:pPr>
            <a:r>
              <a:rPr lang="en-US" b="1" dirty="0">
                <a:latin typeface="IBM Plex Mono Text"/>
              </a:rPr>
              <a:t>VAFB SLC-4E to City:</a:t>
            </a:r>
            <a:r>
              <a:rPr lang="en-US" dirty="0">
                <a:latin typeface="IBM Plex Mono Text"/>
              </a:rPr>
              <a:t> A blue line indicates a distance of </a:t>
            </a:r>
            <a:r>
              <a:rPr lang="en-US" b="1" dirty="0">
                <a:latin typeface="IBM Plex Mono Text"/>
              </a:rPr>
              <a:t>14.01 KM</a:t>
            </a:r>
            <a:r>
              <a:rPr lang="en-US" dirty="0">
                <a:latin typeface="IBM Plex Mono Text"/>
              </a:rPr>
              <a:t> to the city, which is likely Lompoc based on the map context.</a:t>
            </a:r>
          </a:p>
        </p:txBody>
      </p:sp>
    </p:spTree>
    <p:extLst>
      <p:ext uri="{BB962C8B-B14F-4D97-AF65-F5344CB8AC3E}">
        <p14:creationId xmlns:p14="http://schemas.microsoft.com/office/powerpoint/2010/main" val="2486668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a:t>
            </a:r>
          </a:p>
        </p:txBody>
      </p:sp>
      <p:pic>
        <p:nvPicPr>
          <p:cNvPr id="4" name="Picture 3">
            <a:extLst>
              <a:ext uri="{FF2B5EF4-FFF2-40B4-BE49-F238E27FC236}">
                <a16:creationId xmlns:a16="http://schemas.microsoft.com/office/drawing/2014/main" id="{9CD6AF84-9312-BC6F-E505-18D0D3C25B99}"/>
              </a:ext>
            </a:extLst>
          </p:cNvPr>
          <p:cNvPicPr>
            <a:picLocks noChangeAspect="1"/>
          </p:cNvPicPr>
          <p:nvPr/>
        </p:nvPicPr>
        <p:blipFill>
          <a:blip r:embed="rId3"/>
          <a:stretch>
            <a:fillRect/>
          </a:stretch>
        </p:blipFill>
        <p:spPr>
          <a:xfrm>
            <a:off x="1919891" y="1362738"/>
            <a:ext cx="8352218" cy="3474946"/>
          </a:xfrm>
          <a:prstGeom prst="rect">
            <a:avLst/>
          </a:prstGeom>
        </p:spPr>
      </p:pic>
      <p:sp>
        <p:nvSpPr>
          <p:cNvPr id="6" name="TextBox 5">
            <a:extLst>
              <a:ext uri="{FF2B5EF4-FFF2-40B4-BE49-F238E27FC236}">
                <a16:creationId xmlns:a16="http://schemas.microsoft.com/office/drawing/2014/main" id="{AAD1E9E6-CA52-7407-85EF-C2B79E3AC85D}"/>
              </a:ext>
            </a:extLst>
          </p:cNvPr>
          <p:cNvSpPr txBox="1"/>
          <p:nvPr/>
        </p:nvSpPr>
        <p:spPr>
          <a:xfrm>
            <a:off x="1919891" y="5122412"/>
            <a:ext cx="8237611" cy="646331"/>
          </a:xfrm>
          <a:prstGeom prst="rect">
            <a:avLst/>
          </a:prstGeom>
          <a:noFill/>
        </p:spPr>
        <p:txBody>
          <a:bodyPr wrap="square">
            <a:spAutoFit/>
          </a:bodyPr>
          <a:lstStyle/>
          <a:p>
            <a:r>
              <a:rPr lang="en-US" b="1" dirty="0">
                <a:latin typeface="IBM Plex Mono Text"/>
              </a:rPr>
              <a:t>Total Successful Launches by Site:</a:t>
            </a:r>
            <a:r>
              <a:rPr lang="en-US" dirty="0">
                <a:latin typeface="IBM Plex Mono Text"/>
              </a:rPr>
              <a:t> The pie chart shows the distribution of total successful launches across different launch sites.</a:t>
            </a:r>
            <a:endParaRPr lang="en-IN" dirty="0">
              <a:latin typeface="IBM Plex Mono Text"/>
            </a:endParaRPr>
          </a:p>
        </p:txBody>
      </p:sp>
    </p:spTree>
    <p:extLst>
      <p:ext uri="{BB962C8B-B14F-4D97-AF65-F5344CB8AC3E}">
        <p14:creationId xmlns:p14="http://schemas.microsoft.com/office/powerpoint/2010/main" val="700132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9FFB892B-C480-9D29-902D-1E4908D5E9B6}"/>
              </a:ext>
            </a:extLst>
          </p:cNvPr>
          <p:cNvPicPr>
            <a:picLocks noChangeAspect="1"/>
          </p:cNvPicPr>
          <p:nvPr/>
        </p:nvPicPr>
        <p:blipFill>
          <a:blip r:embed="rId3"/>
          <a:stretch>
            <a:fillRect/>
          </a:stretch>
        </p:blipFill>
        <p:spPr>
          <a:xfrm>
            <a:off x="2075089" y="1356042"/>
            <a:ext cx="8041821" cy="3378416"/>
          </a:xfrm>
          <a:prstGeom prst="rect">
            <a:avLst/>
          </a:prstGeom>
        </p:spPr>
      </p:pic>
      <p:sp>
        <p:nvSpPr>
          <p:cNvPr id="6" name="TextBox 5">
            <a:extLst>
              <a:ext uri="{FF2B5EF4-FFF2-40B4-BE49-F238E27FC236}">
                <a16:creationId xmlns:a16="http://schemas.microsoft.com/office/drawing/2014/main" id="{C1D87DAA-8EA9-890F-9410-9D5B9FA01285}"/>
              </a:ext>
            </a:extLst>
          </p:cNvPr>
          <p:cNvSpPr txBox="1"/>
          <p:nvPr/>
        </p:nvSpPr>
        <p:spPr>
          <a:xfrm>
            <a:off x="1039584" y="5002801"/>
            <a:ext cx="10112829" cy="1200329"/>
          </a:xfrm>
          <a:prstGeom prst="rect">
            <a:avLst/>
          </a:prstGeom>
          <a:noFill/>
        </p:spPr>
        <p:txBody>
          <a:bodyPr wrap="square">
            <a:spAutoFit/>
          </a:bodyPr>
          <a:lstStyle/>
          <a:p>
            <a:r>
              <a:rPr lang="en-US" b="1" dirty="0">
                <a:latin typeface="IBM Plex Mono Text"/>
              </a:rPr>
              <a:t>High Success Rate at KSC LC-39A:</a:t>
            </a:r>
            <a:r>
              <a:rPr lang="en-US" dirty="0">
                <a:latin typeface="IBM Plex Mono Text"/>
              </a:rPr>
              <a:t> When focusing specifically on the </a:t>
            </a:r>
            <a:r>
              <a:rPr lang="en-US" b="1" dirty="0">
                <a:latin typeface="IBM Plex Mono Text"/>
              </a:rPr>
              <a:t>KSC LC-39A</a:t>
            </a:r>
            <a:r>
              <a:rPr lang="en-US" dirty="0">
                <a:latin typeface="IBM Plex Mono Text"/>
              </a:rPr>
              <a:t> launch site, the pie chart shows a significantly high success rate of </a:t>
            </a:r>
            <a:r>
              <a:rPr lang="en-US" b="1" dirty="0">
                <a:latin typeface="IBM Plex Mono Text"/>
              </a:rPr>
              <a:t>76.9%</a:t>
            </a:r>
            <a:r>
              <a:rPr lang="en-US" dirty="0">
                <a:latin typeface="IBM Plex Mono Text"/>
              </a:rPr>
              <a:t> (represented by the blue portion labeled '1'). This indicates that while KSC LC-39A has the highest </a:t>
            </a:r>
            <a:r>
              <a:rPr lang="en-US" i="1" dirty="0">
                <a:latin typeface="IBM Plex Mono Text"/>
              </a:rPr>
              <a:t>number</a:t>
            </a:r>
            <a:r>
              <a:rPr lang="en-US" dirty="0">
                <a:latin typeface="IBM Plex Mono Text"/>
              </a:rPr>
              <a:t> of successful launches overall, it also demonstrates a strong track record of successful launches </a:t>
            </a:r>
            <a:r>
              <a:rPr lang="en-US" i="1" dirty="0">
                <a:latin typeface="IBM Plex Mono Text"/>
              </a:rPr>
              <a:t>relative to the number of attempts</a:t>
            </a:r>
            <a:r>
              <a:rPr lang="en-US" dirty="0">
                <a:latin typeface="IBM Plex Mono Text"/>
              </a:rPr>
              <a:t> from this site.</a:t>
            </a:r>
            <a:endParaRPr lang="en-IN" dirty="0">
              <a:latin typeface="IBM Plex Mono Text"/>
            </a:endParaRPr>
          </a:p>
        </p:txBody>
      </p:sp>
    </p:spTree>
    <p:extLst>
      <p:ext uri="{BB962C8B-B14F-4D97-AF65-F5344CB8AC3E}">
        <p14:creationId xmlns:p14="http://schemas.microsoft.com/office/powerpoint/2010/main" val="1866160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8AB1A1CD-6F12-7933-1FC4-9A94170A411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DA62007-1523-4127-BFEF-6FECADE723E0}"/>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E48A72F9-127F-FC19-F7E2-5407E4DFBD04}"/>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C1CE167D-D75D-995F-8309-46C615E119DF}"/>
              </a:ext>
            </a:extLst>
          </p:cNvPr>
          <p:cNvSpPr txBox="1">
            <a:spLocks/>
          </p:cNvSpPr>
          <p:nvPr/>
        </p:nvSpPr>
        <p:spPr>
          <a:xfrm>
            <a:off x="828068" y="1437640"/>
            <a:ext cx="10399485" cy="26572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buNone/>
            </a:pPr>
            <a:r>
              <a:rPr lang="en-US" sz="1600" b="1" dirty="0">
                <a:solidFill>
                  <a:schemeClr val="tx1"/>
                </a:solidFill>
              </a:rPr>
              <a:t>Project Background and Context:</a:t>
            </a:r>
            <a:endParaRPr lang="en-US" sz="1600" dirty="0">
              <a:solidFill>
                <a:schemeClr val="tx1"/>
              </a:solidFill>
            </a:endParaRPr>
          </a:p>
          <a:p>
            <a:pPr algn="just">
              <a:buFont typeface="Arial" panose="020B0604020202020204" pitchFamily="34" charset="0"/>
              <a:buChar char="•"/>
            </a:pPr>
            <a:r>
              <a:rPr lang="en-US" sz="1600" dirty="0">
                <a:solidFill>
                  <a:schemeClr val="tx1"/>
                </a:solidFill>
              </a:rPr>
              <a:t>The project focuses on analyzing a dataset to classify observations accurately into different classes using machine learning.</a:t>
            </a:r>
          </a:p>
          <a:p>
            <a:pPr algn="just">
              <a:buFont typeface="Arial" panose="020B0604020202020204" pitchFamily="34" charset="0"/>
              <a:buChar char="•"/>
            </a:pPr>
            <a:r>
              <a:rPr lang="en-US" sz="1600" dirty="0">
                <a:solidFill>
                  <a:schemeClr val="tx1"/>
                </a:solidFill>
              </a:rPr>
              <a:t>Classification models like Logistic Regression, Support Vector Machines, Decision Trees, and K-Nearest Neighbors are applied to identify patterns and make predictions.</a:t>
            </a:r>
          </a:p>
          <a:p>
            <a:pPr algn="just">
              <a:buFont typeface="Arial" panose="020B0604020202020204" pitchFamily="34" charset="0"/>
              <a:buChar char="•"/>
            </a:pPr>
            <a:r>
              <a:rPr lang="en-US" sz="1600" dirty="0">
                <a:solidFill>
                  <a:schemeClr val="tx1"/>
                </a:solidFill>
              </a:rPr>
              <a:t>Data science workflow includes data collection, cleaning, exploratory analysis, visualization, modeling, and evaluation to gain actionable insights.</a:t>
            </a:r>
          </a:p>
          <a:p>
            <a:pPr algn="just">
              <a:buFont typeface="Arial" panose="020B0604020202020204" pitchFamily="34" charset="0"/>
              <a:buChar char="•"/>
            </a:pPr>
            <a:r>
              <a:rPr lang="en-US" sz="1600" dirty="0">
                <a:solidFill>
                  <a:schemeClr val="tx1"/>
                </a:solidFill>
              </a:rPr>
              <a:t>Understanding the factors influencing classification helps improve decision-making in the relevant domain (e.g., healthcare, marketing, finance).</a:t>
            </a:r>
          </a:p>
          <a:p>
            <a:pPr marL="0" indent="0" algn="just">
              <a:spcBef>
                <a:spcPts val="1400"/>
              </a:spcBef>
              <a:buNone/>
            </a:pPr>
            <a:endParaRPr lang="en-US" sz="2200" dirty="0">
              <a:solidFill>
                <a:schemeClr val="tx1"/>
              </a:solidFill>
              <a:latin typeface="Abadi" panose="020B0604020104020204" pitchFamily="34" charset="0"/>
            </a:endParaRPr>
          </a:p>
        </p:txBody>
      </p:sp>
      <p:sp>
        <p:nvSpPr>
          <p:cNvPr id="2" name="Content Placeholder 2">
            <a:extLst>
              <a:ext uri="{FF2B5EF4-FFF2-40B4-BE49-F238E27FC236}">
                <a16:creationId xmlns:a16="http://schemas.microsoft.com/office/drawing/2014/main" id="{BBF1CAC2-15DA-7E51-F857-AF06B30BA0D2}"/>
              </a:ext>
            </a:extLst>
          </p:cNvPr>
          <p:cNvSpPr txBox="1">
            <a:spLocks/>
          </p:cNvSpPr>
          <p:nvPr/>
        </p:nvSpPr>
        <p:spPr>
          <a:xfrm>
            <a:off x="828067" y="4202782"/>
            <a:ext cx="10399485" cy="22244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buNone/>
            </a:pPr>
            <a:r>
              <a:rPr lang="en-US" sz="1600" b="1" dirty="0">
                <a:solidFill>
                  <a:schemeClr val="tx1"/>
                </a:solidFill>
              </a:rPr>
              <a:t>Problems to Find Answers:</a:t>
            </a:r>
            <a:endParaRPr lang="en-US" sz="1600" dirty="0">
              <a:solidFill>
                <a:schemeClr val="tx1"/>
              </a:solidFill>
            </a:endParaRPr>
          </a:p>
          <a:p>
            <a:pPr algn="just">
              <a:buFont typeface="Arial" panose="020B0604020202020204" pitchFamily="34" charset="0"/>
              <a:buChar char="•"/>
            </a:pPr>
            <a:r>
              <a:rPr lang="en-US" sz="1600" dirty="0">
                <a:solidFill>
                  <a:schemeClr val="tx1"/>
                </a:solidFill>
              </a:rPr>
              <a:t>Which features in the dataset are most influential for predicting the class labels?</a:t>
            </a:r>
          </a:p>
          <a:p>
            <a:pPr algn="just">
              <a:buFont typeface="Arial" panose="020B0604020202020204" pitchFamily="34" charset="0"/>
              <a:buChar char="•"/>
            </a:pPr>
            <a:r>
              <a:rPr lang="en-US" sz="1600" dirty="0">
                <a:solidFill>
                  <a:schemeClr val="tx1"/>
                </a:solidFill>
              </a:rPr>
              <a:t>How well can different machine learning models classify the data?</a:t>
            </a:r>
          </a:p>
          <a:p>
            <a:pPr algn="just">
              <a:buFont typeface="Arial" panose="020B0604020202020204" pitchFamily="34" charset="0"/>
              <a:buChar char="•"/>
            </a:pPr>
            <a:r>
              <a:rPr lang="en-US" sz="1600" dirty="0">
                <a:solidFill>
                  <a:schemeClr val="tx1"/>
                </a:solidFill>
              </a:rPr>
              <a:t>What are the best hyperparameters for each model to maximize accuracy?</a:t>
            </a:r>
          </a:p>
          <a:p>
            <a:pPr algn="just">
              <a:buFont typeface="Arial" panose="020B0604020202020204" pitchFamily="34" charset="0"/>
              <a:buChar char="•"/>
            </a:pPr>
            <a:r>
              <a:rPr lang="en-US" sz="1600" dirty="0">
                <a:solidFill>
                  <a:schemeClr val="tx1"/>
                </a:solidFill>
              </a:rPr>
              <a:t>What types of errors (false positives, false negatives) do the models produce, and how can they be minimized?</a:t>
            </a:r>
          </a:p>
          <a:p>
            <a:pPr algn="just">
              <a:buFont typeface="Arial" panose="020B0604020202020204" pitchFamily="34" charset="0"/>
              <a:buChar char="•"/>
            </a:pPr>
            <a:r>
              <a:rPr lang="en-US" sz="1600" dirty="0">
                <a:solidFill>
                  <a:schemeClr val="tx1"/>
                </a:solidFill>
              </a:rPr>
              <a:t>Can interactive visualizations provide deeper insight into data patterns and model performance?</a:t>
            </a:r>
          </a:p>
          <a:p>
            <a:pPr marL="0" indent="0" algn="just">
              <a:spcBef>
                <a:spcPts val="1400"/>
              </a:spcBef>
              <a:buNone/>
            </a:pPr>
            <a:endParaRPr lang="en-US" sz="2200" dirty="0">
              <a:solidFill>
                <a:schemeClr val="tx1"/>
              </a:solidFill>
              <a:latin typeface="Abadi" panose="020B0604020104020204" pitchFamily="34" charset="0"/>
            </a:endParaRPr>
          </a:p>
        </p:txBody>
      </p:sp>
    </p:spTree>
    <p:extLst>
      <p:ext uri="{BB962C8B-B14F-4D97-AF65-F5344CB8AC3E}">
        <p14:creationId xmlns:p14="http://schemas.microsoft.com/office/powerpoint/2010/main" val="2088908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4" name="Picture 3">
            <a:extLst>
              <a:ext uri="{FF2B5EF4-FFF2-40B4-BE49-F238E27FC236}">
                <a16:creationId xmlns:a16="http://schemas.microsoft.com/office/drawing/2014/main" id="{FA5B51B9-B71A-5C7D-FC5C-8E37A6C5B936}"/>
              </a:ext>
            </a:extLst>
          </p:cNvPr>
          <p:cNvPicPr>
            <a:picLocks noChangeAspect="1"/>
          </p:cNvPicPr>
          <p:nvPr/>
        </p:nvPicPr>
        <p:blipFill>
          <a:blip r:embed="rId3"/>
          <a:srcRect t="4010"/>
          <a:stretch/>
        </p:blipFill>
        <p:spPr>
          <a:xfrm>
            <a:off x="770011" y="1447800"/>
            <a:ext cx="9274629" cy="3216824"/>
          </a:xfrm>
          <a:prstGeom prst="rect">
            <a:avLst/>
          </a:prstGeom>
        </p:spPr>
      </p:pic>
      <p:sp>
        <p:nvSpPr>
          <p:cNvPr id="7" name="Rectangle 1">
            <a:extLst>
              <a:ext uri="{FF2B5EF4-FFF2-40B4-BE49-F238E27FC236}">
                <a16:creationId xmlns:a16="http://schemas.microsoft.com/office/drawing/2014/main" id="{AE21AF19-95BE-50C8-8D47-90A4A5EC81D6}"/>
              </a:ext>
            </a:extLst>
          </p:cNvPr>
          <p:cNvSpPr>
            <a:spLocks noChangeArrowheads="1"/>
          </p:cNvSpPr>
          <p:nvPr/>
        </p:nvSpPr>
        <p:spPr bwMode="auto">
          <a:xfrm>
            <a:off x="770011" y="4748480"/>
            <a:ext cx="1028371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b="1" dirty="0"/>
              <a:t>Payload range approximately 0-10000 kg:</a:t>
            </a:r>
            <a:endParaRPr kumimoji="0" lang="en-US" altLang="en-US" sz="1600" b="1" i="0" u="none" strike="noStrike" cap="none" normalizeH="0" baseline="0" dirty="0">
              <a:ln>
                <a:noFill/>
              </a:ln>
              <a:solidFill>
                <a:schemeClr val="tx1"/>
              </a:solidFill>
              <a:effectLst/>
              <a:latin typeface="IBM Plex Mono Tex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We see a wider distribution of payload masses, from very low to around 10,000 kg.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There are successful launches across a broad range of payload masses.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Failures seem to be concentrated at lower payload masses, although there are some failures at higher masses as well.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The booster version 'v1.0' (blue) appears only in the lower payload range and mostly corresponds to failures. </a:t>
            </a:r>
          </a:p>
        </p:txBody>
      </p:sp>
    </p:spTree>
    <p:extLst>
      <p:ext uri="{BB962C8B-B14F-4D97-AF65-F5344CB8AC3E}">
        <p14:creationId xmlns:p14="http://schemas.microsoft.com/office/powerpoint/2010/main" val="252359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BC0B75A-4681-8DF1-7EA4-9F9C4FEF7D8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ED6DA9-298B-AA71-D2E1-9A24669CA8A9}"/>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2" name="Title 1">
            <a:extLst>
              <a:ext uri="{FF2B5EF4-FFF2-40B4-BE49-F238E27FC236}">
                <a16:creationId xmlns:a16="http://schemas.microsoft.com/office/drawing/2014/main" id="{E1B38827-3212-74FA-4521-BB1B20C43A9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a:t>
            </a:r>
          </a:p>
        </p:txBody>
      </p:sp>
      <p:pic>
        <p:nvPicPr>
          <p:cNvPr id="5" name="Picture 4">
            <a:extLst>
              <a:ext uri="{FF2B5EF4-FFF2-40B4-BE49-F238E27FC236}">
                <a16:creationId xmlns:a16="http://schemas.microsoft.com/office/drawing/2014/main" id="{0A9C936B-F811-4000-116E-210E3A54B628}"/>
              </a:ext>
            </a:extLst>
          </p:cNvPr>
          <p:cNvPicPr>
            <a:picLocks noChangeAspect="1"/>
          </p:cNvPicPr>
          <p:nvPr/>
        </p:nvPicPr>
        <p:blipFill>
          <a:blip r:embed="rId3"/>
          <a:srcRect t="10678" b="3717"/>
          <a:stretch/>
        </p:blipFill>
        <p:spPr>
          <a:xfrm>
            <a:off x="770011" y="1459819"/>
            <a:ext cx="9601200" cy="3211286"/>
          </a:xfrm>
          <a:prstGeom prst="rect">
            <a:avLst/>
          </a:prstGeom>
        </p:spPr>
      </p:pic>
      <p:sp>
        <p:nvSpPr>
          <p:cNvPr id="8" name="Rectangle 2">
            <a:extLst>
              <a:ext uri="{FF2B5EF4-FFF2-40B4-BE49-F238E27FC236}">
                <a16:creationId xmlns:a16="http://schemas.microsoft.com/office/drawing/2014/main" id="{8D050612-0839-FF4F-B774-DD349140FA8A}"/>
              </a:ext>
            </a:extLst>
          </p:cNvPr>
          <p:cNvSpPr>
            <a:spLocks noChangeArrowheads="1"/>
          </p:cNvSpPr>
          <p:nvPr/>
        </p:nvSpPr>
        <p:spPr bwMode="auto">
          <a:xfrm>
            <a:off x="734028" y="4736461"/>
            <a:ext cx="856099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b="1" dirty="0"/>
              <a:t>Payload range approximately 0-7000 kg:</a:t>
            </a:r>
            <a:endParaRPr kumimoji="0" lang="en-US" altLang="en-US" sz="1600" b="1" i="0" u="none" strike="noStrike" cap="none" normalizeH="0" baseline="0" dirty="0">
              <a:ln>
                <a:noFill/>
              </a:ln>
              <a:solidFill>
                <a:schemeClr val="tx1"/>
              </a:solidFill>
              <a:effectLst/>
              <a:latin typeface="IBM Plex Mono Text"/>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This plot focuses on the lower to mid-range of payload masses.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We can more clearly see the distribution of successes and failures within this range.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It still seems that successful launches are prevalent.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IBM Plex Mono Text"/>
              </a:rPr>
              <a:t>Different booster versions (green, purple, orange, red) show successes within this payload range. </a:t>
            </a:r>
          </a:p>
        </p:txBody>
      </p:sp>
    </p:spTree>
    <p:extLst>
      <p:ext uri="{BB962C8B-B14F-4D97-AF65-F5344CB8AC3E}">
        <p14:creationId xmlns:p14="http://schemas.microsoft.com/office/powerpoint/2010/main" val="1647835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Rectangle 1">
            <a:extLst>
              <a:ext uri="{FF2B5EF4-FFF2-40B4-BE49-F238E27FC236}">
                <a16:creationId xmlns:a16="http://schemas.microsoft.com/office/drawing/2014/main" id="{759731B9-6126-A4C4-974E-C9D2B5DC5671}"/>
              </a:ext>
            </a:extLst>
          </p:cNvPr>
          <p:cNvSpPr>
            <a:spLocks noChangeArrowheads="1"/>
          </p:cNvSpPr>
          <p:nvPr/>
        </p:nvSpPr>
        <p:spPr bwMode="auto">
          <a:xfrm>
            <a:off x="770011" y="1362002"/>
            <a:ext cx="5260262"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US" sz="1500" b="1" dirty="0"/>
              <a:t>Insights from the Chart:</a:t>
            </a:r>
            <a:endParaRPr lang="en-US" sz="1500" dirty="0"/>
          </a:p>
          <a:p>
            <a:pPr marL="285750" indent="-285750">
              <a:buFont typeface="Arial" panose="020B0604020202020204" pitchFamily="34" charset="0"/>
              <a:buChar char="•"/>
            </a:pPr>
            <a:r>
              <a:rPr lang="en-US" sz="1500" b="1" dirty="0"/>
              <a:t>Logistic Regression:</a:t>
            </a:r>
            <a:r>
              <a:rPr lang="en-US" sz="1500" dirty="0"/>
              <a:t> The CV Best Score is 0.85, and the Test Accuracy is 0.83. The model seems to generalize reasonably well, with a slight dip in performance on the test set.</a:t>
            </a:r>
          </a:p>
          <a:p>
            <a:pPr marL="285750" indent="-285750">
              <a:buFont typeface="Arial" panose="020B0604020202020204" pitchFamily="34" charset="0"/>
              <a:buChar char="•"/>
            </a:pPr>
            <a:r>
              <a:rPr lang="en-US" sz="1500" b="1" dirty="0"/>
              <a:t>Support Vector Machine:</a:t>
            </a:r>
            <a:r>
              <a:rPr lang="en-US" sz="1500" dirty="0"/>
              <a:t> Similar to Logistic Regression, the CV Best Score is 0.85, and the Test Accuracy is 0.83. It also shows good generalization.</a:t>
            </a:r>
          </a:p>
          <a:p>
            <a:pPr marL="285750" indent="-285750">
              <a:buFont typeface="Arial" panose="020B0604020202020204" pitchFamily="34" charset="0"/>
              <a:buChar char="•"/>
            </a:pPr>
            <a:r>
              <a:rPr lang="en-US" sz="1500" b="1" dirty="0"/>
              <a:t>Decision Tree:</a:t>
            </a:r>
            <a:r>
              <a:rPr lang="en-US" sz="1500" dirty="0"/>
              <a:t> This model has the highest CV Best Score at 0.88, but its Test Accuracy is also 0.83. The larger difference between the CV score and the test accuracy </a:t>
            </a:r>
            <a:r>
              <a:rPr lang="en-US" sz="1500" i="1" dirty="0"/>
              <a:t>could</a:t>
            </a:r>
            <a:r>
              <a:rPr lang="en-US" sz="1500" dirty="0"/>
              <a:t> suggest a bit more overfitting compared to the linear models, although the test accuracy is still comparable.</a:t>
            </a:r>
          </a:p>
          <a:p>
            <a:pPr marL="285750" indent="-285750">
              <a:buFont typeface="Arial" panose="020B0604020202020204" pitchFamily="34" charset="0"/>
              <a:buChar char="•"/>
            </a:pPr>
            <a:r>
              <a:rPr lang="en-US" sz="1500" b="1" dirty="0"/>
              <a:t>K-Nearest Neighbors:</a:t>
            </a:r>
            <a:r>
              <a:rPr lang="en-US" sz="1500" dirty="0"/>
              <a:t> The CV Best Score is 0.85, and the Test Accuracy is 0.83, again showing consistent generalization similar to Logistic Regression and SVM.</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500" b="0" i="0" u="none" strike="noStrike" cap="none" normalizeH="0" baseline="0" dirty="0">
              <a:ln>
                <a:noFill/>
              </a:ln>
              <a:solidFill>
                <a:schemeClr val="tx1"/>
              </a:solidFill>
              <a:effectLst/>
              <a:latin typeface="IBM Plex Mono Text"/>
            </a:endParaRPr>
          </a:p>
        </p:txBody>
      </p:sp>
      <p:pic>
        <p:nvPicPr>
          <p:cNvPr id="8" name="Picture 7">
            <a:extLst>
              <a:ext uri="{FF2B5EF4-FFF2-40B4-BE49-F238E27FC236}">
                <a16:creationId xmlns:a16="http://schemas.microsoft.com/office/drawing/2014/main" id="{11A642A8-8038-6542-1DCC-1A1B2E07FB54}"/>
              </a:ext>
            </a:extLst>
          </p:cNvPr>
          <p:cNvPicPr>
            <a:picLocks noChangeAspect="1"/>
          </p:cNvPicPr>
          <p:nvPr/>
        </p:nvPicPr>
        <p:blipFill>
          <a:blip r:embed="rId3"/>
          <a:stretch>
            <a:fillRect/>
          </a:stretch>
        </p:blipFill>
        <p:spPr>
          <a:xfrm>
            <a:off x="6161728" y="1569714"/>
            <a:ext cx="5306357" cy="316557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7" name="TextBox 6">
            <a:extLst>
              <a:ext uri="{FF2B5EF4-FFF2-40B4-BE49-F238E27FC236}">
                <a16:creationId xmlns:a16="http://schemas.microsoft.com/office/drawing/2014/main" id="{75F423CC-D379-6F9F-4807-3113985737FF}"/>
              </a:ext>
            </a:extLst>
          </p:cNvPr>
          <p:cNvSpPr txBox="1"/>
          <p:nvPr/>
        </p:nvSpPr>
        <p:spPr>
          <a:xfrm>
            <a:off x="770010" y="1462598"/>
            <a:ext cx="7775275" cy="3970318"/>
          </a:xfrm>
          <a:prstGeom prst="rect">
            <a:avLst/>
          </a:prstGeom>
          <a:noFill/>
        </p:spPr>
        <p:txBody>
          <a:bodyPr wrap="square">
            <a:spAutoFit/>
          </a:bodyPr>
          <a:lstStyle/>
          <a:p>
            <a:pPr>
              <a:buNone/>
            </a:pPr>
            <a:r>
              <a:rPr lang="en-US" b="1" dirty="0">
                <a:latin typeface="IBM Plex Mono Text"/>
              </a:rPr>
              <a:t>Insights:</a:t>
            </a:r>
          </a:p>
          <a:p>
            <a:pPr>
              <a:buNone/>
            </a:pPr>
            <a:endParaRPr lang="en-US" dirty="0">
              <a:latin typeface="IBM Plex Mono Text"/>
            </a:endParaRPr>
          </a:p>
          <a:p>
            <a:pPr>
              <a:buNone/>
            </a:pPr>
            <a:r>
              <a:rPr lang="en-US" dirty="0">
                <a:latin typeface="IBM Plex Mono Text"/>
              </a:rPr>
              <a:t>As we've discussed, all four models (Logistic Regression, SVM, Decision Tree, and KNN) achieved the exact same test accuracy. This means there isn't a single 'best' model based purely on accuracy.</a:t>
            </a:r>
          </a:p>
          <a:p>
            <a:pPr>
              <a:buNone/>
            </a:pPr>
            <a:endParaRPr lang="en-US" dirty="0">
              <a:latin typeface="IBM Plex Mono Text"/>
            </a:endParaRPr>
          </a:p>
          <a:p>
            <a:pPr>
              <a:buNone/>
            </a:pPr>
            <a:r>
              <a:rPr lang="en-US" dirty="0">
                <a:latin typeface="IBM Plex Mono Text"/>
              </a:rPr>
              <a:t>To proceed with generating a confusion matrix, we still need to select one of these equally accurate models. Which model would you like to see the confusion matrix for? For instance, we could choose:</a:t>
            </a:r>
          </a:p>
          <a:p>
            <a:pPr>
              <a:buNone/>
            </a:pPr>
            <a:endParaRPr lang="en-US" dirty="0">
              <a:latin typeface="IBM Plex Mono Text"/>
            </a:endParaRPr>
          </a:p>
          <a:p>
            <a:pPr marL="285750" indent="-285750">
              <a:buFont typeface="Arial" panose="020B0604020202020204" pitchFamily="34" charset="0"/>
              <a:buChar char="•"/>
            </a:pPr>
            <a:r>
              <a:rPr lang="en-US" dirty="0">
                <a:latin typeface="IBM Plex Mono Text"/>
              </a:rPr>
              <a:t>The Logistic Regression model (as it was the first identified as 'best' by the code).</a:t>
            </a:r>
          </a:p>
          <a:p>
            <a:pPr marL="285750" indent="-285750">
              <a:buFont typeface="Arial" panose="020B0604020202020204" pitchFamily="34" charset="0"/>
              <a:buChar char="•"/>
            </a:pPr>
            <a:r>
              <a:rPr lang="en-US" dirty="0">
                <a:latin typeface="IBM Plex Mono Text"/>
              </a:rPr>
              <a:t>The Decision Tree model (which had the highest cross-validation score).</a:t>
            </a:r>
          </a:p>
          <a:p>
            <a:pPr marL="285750" indent="-285750">
              <a:buFont typeface="Arial" panose="020B0604020202020204" pitchFamily="34" charset="0"/>
              <a:buChar char="•"/>
            </a:pPr>
            <a:r>
              <a:rPr lang="en-US" dirty="0">
                <a:latin typeface="IBM Plex Mono Text"/>
              </a:rPr>
              <a:t>Any of the models, since their test accuracy is identical."</a:t>
            </a:r>
          </a:p>
        </p:txBody>
      </p:sp>
    </p:spTree>
    <p:extLst>
      <p:ext uri="{BB962C8B-B14F-4D97-AF65-F5344CB8AC3E}">
        <p14:creationId xmlns:p14="http://schemas.microsoft.com/office/powerpoint/2010/main" val="3645034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58686"/>
            <a:ext cx="10687961" cy="4767706"/>
          </a:xfrm>
          <a:prstGeom prst="rect">
            <a:avLst/>
          </a:prstGeom>
        </p:spPr>
        <p:txBody>
          <a:bodyPr>
            <a:normAutofit/>
          </a:bodyPr>
          <a:lstStyle/>
          <a:p>
            <a:pPr>
              <a:buFont typeface="Arial" panose="020B0604020202020204" pitchFamily="34" charset="0"/>
              <a:buChar char="•"/>
            </a:pPr>
            <a:r>
              <a:rPr lang="en-US" sz="1800" dirty="0">
                <a:latin typeface="IBM Plex Mono Text"/>
              </a:rPr>
              <a:t>A comprehensive dataset was created by combining </a:t>
            </a:r>
            <a:r>
              <a:rPr lang="en-US" sz="1800" b="1" dirty="0">
                <a:latin typeface="IBM Plex Mono Text"/>
              </a:rPr>
              <a:t>SpaceX API data</a:t>
            </a:r>
            <a:r>
              <a:rPr lang="en-US" sz="1800" dirty="0">
                <a:latin typeface="IBM Plex Mono Text"/>
              </a:rPr>
              <a:t>, </a:t>
            </a:r>
            <a:r>
              <a:rPr lang="en-US" sz="1800" b="1" dirty="0">
                <a:latin typeface="IBM Plex Mono Text"/>
              </a:rPr>
              <a:t>web scraping</a:t>
            </a:r>
            <a:r>
              <a:rPr lang="en-US" sz="1800" dirty="0">
                <a:latin typeface="IBM Plex Mono Text"/>
              </a:rPr>
              <a:t>, and </a:t>
            </a:r>
            <a:r>
              <a:rPr lang="en-US" sz="1800" b="1" dirty="0">
                <a:latin typeface="IBM Plex Mono Text"/>
              </a:rPr>
              <a:t>data wrangling techniques</a:t>
            </a:r>
            <a:r>
              <a:rPr lang="en-US" sz="1800" dirty="0">
                <a:latin typeface="IBM Plex Mono Text"/>
              </a:rPr>
              <a:t>, ensuring the quality and relevance of the collected information.</a:t>
            </a:r>
          </a:p>
          <a:p>
            <a:pPr>
              <a:buFont typeface="Arial" panose="020B0604020202020204" pitchFamily="34" charset="0"/>
              <a:buChar char="•"/>
            </a:pPr>
            <a:r>
              <a:rPr lang="en-US" sz="1800" b="1" dirty="0">
                <a:latin typeface="IBM Plex Mono Text"/>
              </a:rPr>
              <a:t>Exploratory Data Analysis (EDA)</a:t>
            </a:r>
            <a:r>
              <a:rPr lang="en-US" sz="1800" dirty="0">
                <a:latin typeface="IBM Plex Mono Text"/>
              </a:rPr>
              <a:t> was performed using </a:t>
            </a:r>
            <a:r>
              <a:rPr lang="en-US" sz="1800" b="1" dirty="0">
                <a:latin typeface="IBM Plex Mono Text"/>
              </a:rPr>
              <a:t>SQL queries</a:t>
            </a:r>
            <a:r>
              <a:rPr lang="en-US" sz="1800" dirty="0">
                <a:latin typeface="IBM Plex Mono Text"/>
              </a:rPr>
              <a:t> and </a:t>
            </a:r>
            <a:r>
              <a:rPr lang="en-US" sz="1800" b="1" dirty="0">
                <a:latin typeface="IBM Plex Mono Text"/>
              </a:rPr>
              <a:t>interactive visualizations</a:t>
            </a:r>
            <a:r>
              <a:rPr lang="en-US" sz="1800" dirty="0">
                <a:latin typeface="IBM Plex Mono Text"/>
              </a:rPr>
              <a:t>, enabling deep insights into mission characteristics and patterns.</a:t>
            </a:r>
          </a:p>
          <a:p>
            <a:pPr>
              <a:buFont typeface="Arial" panose="020B0604020202020204" pitchFamily="34" charset="0"/>
              <a:buChar char="•"/>
            </a:pPr>
            <a:r>
              <a:rPr lang="en-US" sz="1800" dirty="0">
                <a:latin typeface="IBM Plex Mono Text"/>
              </a:rPr>
              <a:t>The launch site </a:t>
            </a:r>
            <a:r>
              <a:rPr lang="en-US" sz="1800" b="1" dirty="0">
                <a:latin typeface="IBM Plex Mono Text"/>
              </a:rPr>
              <a:t>KSC LC-39A</a:t>
            </a:r>
            <a:r>
              <a:rPr lang="en-US" sz="1800" dirty="0">
                <a:latin typeface="IBM Plex Mono Text"/>
              </a:rPr>
              <a:t> emerged as the most successful and reliable location for launches.</a:t>
            </a:r>
          </a:p>
          <a:p>
            <a:pPr>
              <a:buFont typeface="Arial" panose="020B0604020202020204" pitchFamily="34" charset="0"/>
              <a:buChar char="•"/>
            </a:pPr>
            <a:r>
              <a:rPr lang="en-US" sz="1800" dirty="0">
                <a:latin typeface="IBM Plex Mono Text"/>
              </a:rPr>
              <a:t>Launches carrying </a:t>
            </a:r>
            <a:r>
              <a:rPr lang="en-US" sz="1800" b="1" dirty="0">
                <a:latin typeface="IBM Plex Mono Text"/>
              </a:rPr>
              <a:t>payloads above 7,000 kg</a:t>
            </a:r>
            <a:r>
              <a:rPr lang="en-US" sz="1800" dirty="0">
                <a:latin typeface="IBM Plex Mono Text"/>
              </a:rPr>
              <a:t> demonstrated a higher likelihood of mission and landing success, indicating lower operational risk at higher payload ranges.</a:t>
            </a:r>
          </a:p>
          <a:p>
            <a:pPr>
              <a:buFont typeface="Arial" panose="020B0604020202020204" pitchFamily="34" charset="0"/>
              <a:buChar char="•"/>
            </a:pPr>
            <a:r>
              <a:rPr lang="en-US" sz="1800" dirty="0">
                <a:latin typeface="IBM Plex Mono Text"/>
              </a:rPr>
              <a:t>Despite early challenges, </a:t>
            </a:r>
            <a:r>
              <a:rPr lang="en-US" sz="1800" b="1" dirty="0">
                <a:latin typeface="IBM Plex Mono Text"/>
              </a:rPr>
              <a:t>landing success rates have consistently improved</a:t>
            </a:r>
            <a:r>
              <a:rPr lang="en-US" sz="1800" dirty="0">
                <a:latin typeface="IBM Plex Mono Text"/>
              </a:rPr>
              <a:t> over time, showcasing the technological and procedural advancements made by SpaceX.</a:t>
            </a:r>
          </a:p>
          <a:p>
            <a:pPr>
              <a:buFont typeface="Arial" panose="020B0604020202020204" pitchFamily="34" charset="0"/>
              <a:buChar char="•"/>
            </a:pPr>
            <a:r>
              <a:rPr lang="en-US" sz="1800" dirty="0">
                <a:latin typeface="IBM Plex Mono Text"/>
              </a:rPr>
              <a:t>Through </a:t>
            </a:r>
            <a:r>
              <a:rPr lang="en-US" sz="1800" b="1" dirty="0">
                <a:latin typeface="IBM Plex Mono Text"/>
              </a:rPr>
              <a:t>machine learning classification models</a:t>
            </a:r>
            <a:r>
              <a:rPr lang="en-US" sz="1800" dirty="0">
                <a:latin typeface="IBM Plex Mono Text"/>
              </a:rPr>
              <a:t>, particularly the </a:t>
            </a:r>
            <a:r>
              <a:rPr lang="en-US" sz="1800" b="1" dirty="0">
                <a:latin typeface="IBM Plex Mono Text"/>
              </a:rPr>
              <a:t>Decision Tree Classifier</a:t>
            </a:r>
            <a:r>
              <a:rPr lang="en-US" sz="1800" dirty="0">
                <a:latin typeface="IBM Plex Mono Text"/>
              </a:rPr>
              <a:t>, we were able to predict successful landings using historical mission data. This supports data-driven decision-making to </a:t>
            </a:r>
            <a:r>
              <a:rPr lang="en-US" sz="1800" b="1" dirty="0">
                <a:latin typeface="IBM Plex Mono Text"/>
              </a:rPr>
              <a:t>optimize launch conditions</a:t>
            </a:r>
            <a:r>
              <a:rPr lang="en-US" sz="1800" dirty="0">
                <a:latin typeface="IBM Plex Mono Text"/>
              </a:rPr>
              <a:t> and </a:t>
            </a:r>
            <a:r>
              <a:rPr lang="en-US" sz="1800" b="1" dirty="0">
                <a:latin typeface="IBM Plex Mono Text"/>
              </a:rPr>
              <a:t>maximize profitability</a:t>
            </a:r>
            <a:r>
              <a:rPr lang="en-US" sz="1800" dirty="0">
                <a:latin typeface="IBM Plex Mono Text"/>
              </a:rPr>
              <a:t>.</a:t>
            </a:r>
          </a:p>
          <a:p>
            <a:pPr>
              <a:lnSpc>
                <a:spcPct val="100000"/>
              </a:lnSpc>
              <a:spcBef>
                <a:spcPts val="1400"/>
              </a:spcBef>
            </a:pPr>
            <a:endParaRPr lang="en-US" dirty="0">
              <a:solidFill>
                <a:schemeClr val="accent3">
                  <a:lumMod val="25000"/>
                </a:schemeClr>
              </a:solidFill>
              <a:latin typeface="IBM Plex Mono Text"/>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22065"/>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IBM Plex Mono Text"/>
              </a:rPr>
              <a:t>Well, any explicit content was not created by me at all.</a:t>
            </a:r>
          </a:p>
          <a:p>
            <a:pPr>
              <a:lnSpc>
                <a:spcPct val="100000"/>
              </a:lnSpc>
              <a:spcBef>
                <a:spcPts val="1400"/>
              </a:spcBef>
            </a:pPr>
            <a:r>
              <a:rPr lang="en-US" sz="2000" dirty="0">
                <a:solidFill>
                  <a:schemeClr val="accent3">
                    <a:lumMod val="25000"/>
                  </a:schemeClr>
                </a:solidFill>
                <a:latin typeface="IBM Plex Mono Text"/>
              </a:rPr>
              <a:t>But I did all the tasks inside all the labs.</a:t>
            </a:r>
          </a:p>
          <a:p>
            <a:pPr>
              <a:lnSpc>
                <a:spcPct val="100000"/>
              </a:lnSpc>
              <a:spcBef>
                <a:spcPts val="1400"/>
              </a:spcBef>
            </a:pPr>
            <a:r>
              <a:rPr lang="en-US" sz="2000" dirty="0">
                <a:solidFill>
                  <a:schemeClr val="accent3">
                    <a:lumMod val="25000"/>
                  </a:schemeClr>
                </a:solidFill>
                <a:latin typeface="IBM Plex Mono Text"/>
              </a:rPr>
              <a:t> I’ve gathered screenshots and all that were important, I’ll list all in repository as well.</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82836"/>
            <a:ext cx="10515600" cy="5211877"/>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600" dirty="0">
                <a:solidFill>
                  <a:schemeClr val="tx1"/>
                </a:solidFill>
                <a:latin typeface="Abadi"/>
              </a:rPr>
              <a:t>Executive Summary</a:t>
            </a:r>
          </a:p>
          <a:p>
            <a:pPr>
              <a:buFont typeface="Arial" panose="020B0604020202020204" pitchFamily="34" charset="0"/>
              <a:buChar char="•"/>
            </a:pPr>
            <a:r>
              <a:rPr lang="en-US" sz="1700" b="1" dirty="0">
                <a:solidFill>
                  <a:schemeClr val="tx1"/>
                </a:solidFill>
              </a:rPr>
              <a:t>Data Collection:</a:t>
            </a:r>
            <a:br>
              <a:rPr lang="en-US" sz="1700" dirty="0">
                <a:solidFill>
                  <a:schemeClr val="tx1"/>
                </a:solidFill>
              </a:rPr>
            </a:br>
            <a:r>
              <a:rPr lang="en-US" sz="1700" dirty="0">
                <a:solidFill>
                  <a:schemeClr val="tx1"/>
                </a:solidFill>
              </a:rPr>
              <a:t>Collected the data using SpaceX API, containing relevant features and target labels for classification.</a:t>
            </a:r>
          </a:p>
          <a:p>
            <a:pPr>
              <a:buFont typeface="Arial" panose="020B0604020202020204" pitchFamily="34" charset="0"/>
              <a:buChar char="•"/>
            </a:pPr>
            <a:r>
              <a:rPr lang="en-US" sz="1700" b="1" dirty="0">
                <a:solidFill>
                  <a:schemeClr val="tx1"/>
                </a:solidFill>
              </a:rPr>
              <a:t>Data Wrangling:</a:t>
            </a:r>
            <a:br>
              <a:rPr lang="en-US" sz="1700" dirty="0">
                <a:solidFill>
                  <a:schemeClr val="tx1"/>
                </a:solidFill>
              </a:rPr>
            </a:br>
            <a:r>
              <a:rPr lang="en-US" sz="1700" dirty="0">
                <a:solidFill>
                  <a:schemeClr val="tx1"/>
                </a:solidFill>
              </a:rPr>
              <a:t>Cleaned data by handling missing values, removing duplicates, and selecting important features. Standardized numerical features for consistency.</a:t>
            </a:r>
          </a:p>
          <a:p>
            <a:pPr>
              <a:buFont typeface="Arial" panose="020B0604020202020204" pitchFamily="34" charset="0"/>
              <a:buChar char="•"/>
            </a:pPr>
            <a:r>
              <a:rPr lang="en-US" sz="1700" b="1" dirty="0">
                <a:solidFill>
                  <a:schemeClr val="tx1"/>
                </a:solidFill>
              </a:rPr>
              <a:t>Data Processing:</a:t>
            </a:r>
            <a:br>
              <a:rPr lang="en-US" sz="1700" dirty="0">
                <a:solidFill>
                  <a:schemeClr val="tx1"/>
                </a:solidFill>
              </a:rPr>
            </a:br>
            <a:r>
              <a:rPr lang="en-US" sz="1700" dirty="0">
                <a:solidFill>
                  <a:schemeClr val="tx1"/>
                </a:solidFill>
              </a:rPr>
              <a:t>Transformed raw data into model-ready format, including normalization and encoding categorical variables as needed.</a:t>
            </a:r>
          </a:p>
          <a:p>
            <a:pPr>
              <a:buFont typeface="Arial" panose="020B0604020202020204" pitchFamily="34" charset="0"/>
              <a:buChar char="•"/>
            </a:pPr>
            <a:r>
              <a:rPr lang="en-US" sz="1700" b="1" dirty="0">
                <a:solidFill>
                  <a:schemeClr val="tx1"/>
                </a:solidFill>
              </a:rPr>
              <a:t>Exploratory Data Analysis (EDA):</a:t>
            </a:r>
            <a:br>
              <a:rPr lang="en-US" sz="1700" dirty="0">
                <a:solidFill>
                  <a:schemeClr val="tx1"/>
                </a:solidFill>
              </a:rPr>
            </a:br>
            <a:r>
              <a:rPr lang="en-US" sz="1700" dirty="0">
                <a:solidFill>
                  <a:schemeClr val="tx1"/>
                </a:solidFill>
              </a:rPr>
              <a:t>Used visualizations (histograms, scatter plots, box plots) and SQL queries to analyze data distributions, correlations, and class imbalances.</a:t>
            </a:r>
          </a:p>
          <a:p>
            <a:pPr>
              <a:buFont typeface="Arial" panose="020B0604020202020204" pitchFamily="34" charset="0"/>
              <a:buChar char="•"/>
            </a:pPr>
            <a:r>
              <a:rPr lang="en-US" sz="1700" b="1" dirty="0">
                <a:solidFill>
                  <a:schemeClr val="tx1"/>
                </a:solidFill>
              </a:rPr>
              <a:t>Interactive Visual Analytics:</a:t>
            </a:r>
            <a:br>
              <a:rPr lang="en-US" sz="1700" dirty="0">
                <a:solidFill>
                  <a:schemeClr val="tx1"/>
                </a:solidFill>
              </a:rPr>
            </a:br>
            <a:r>
              <a:rPr lang="en-US" sz="1700" dirty="0">
                <a:solidFill>
                  <a:schemeClr val="tx1"/>
                </a:solidFill>
              </a:rPr>
              <a:t>Developed interactive geographic visualizations with Folium and dynamic dashboards with </a:t>
            </a:r>
            <a:r>
              <a:rPr lang="en-US" sz="1700" dirty="0" err="1">
                <a:solidFill>
                  <a:schemeClr val="tx1"/>
                </a:solidFill>
              </a:rPr>
              <a:t>Plotly</a:t>
            </a:r>
            <a:r>
              <a:rPr lang="en-US" sz="1700" dirty="0">
                <a:solidFill>
                  <a:schemeClr val="tx1"/>
                </a:solidFill>
              </a:rPr>
              <a:t> Dash to explore patterns and trends.</a:t>
            </a:r>
          </a:p>
          <a:p>
            <a:pPr>
              <a:buFont typeface="Arial" panose="020B0604020202020204" pitchFamily="34" charset="0"/>
              <a:buChar char="•"/>
            </a:pPr>
            <a:r>
              <a:rPr lang="en-US" sz="1700" b="1" dirty="0">
                <a:solidFill>
                  <a:schemeClr val="tx1"/>
                </a:solidFill>
              </a:rPr>
              <a:t>Predictive Analysis:</a:t>
            </a:r>
            <a:br>
              <a:rPr lang="en-US" sz="1700" dirty="0">
                <a:solidFill>
                  <a:schemeClr val="tx1"/>
                </a:solidFill>
              </a:rPr>
            </a:br>
            <a:r>
              <a:rPr lang="en-US" sz="1700" dirty="0">
                <a:solidFill>
                  <a:schemeClr val="tx1"/>
                </a:solidFill>
              </a:rPr>
              <a:t>Built classification models — Logistic Regression, Support Vector Machines, Decision Trees, and K-Nearest Neighbors.</a:t>
            </a:r>
          </a:p>
          <a:p>
            <a:pPr>
              <a:buFont typeface="Arial" panose="020B0604020202020204" pitchFamily="34" charset="0"/>
              <a:buChar char="•"/>
            </a:pPr>
            <a:r>
              <a:rPr lang="en-US" sz="1700" b="1" dirty="0">
                <a:solidFill>
                  <a:schemeClr val="tx1"/>
                </a:solidFill>
              </a:rPr>
              <a:t>Model Building, Tuning, and Evaluation:</a:t>
            </a:r>
            <a:br>
              <a:rPr lang="en-US" sz="1700" dirty="0">
                <a:solidFill>
                  <a:schemeClr val="tx1"/>
                </a:solidFill>
              </a:rPr>
            </a:br>
            <a:r>
              <a:rPr lang="en-US" sz="1700" dirty="0">
                <a:solidFill>
                  <a:schemeClr val="tx1"/>
                </a:solidFill>
              </a:rPr>
              <a:t>Applied </a:t>
            </a:r>
            <a:r>
              <a:rPr lang="en-US" sz="1700" dirty="0" err="1">
                <a:solidFill>
                  <a:schemeClr val="tx1"/>
                </a:solidFill>
              </a:rPr>
              <a:t>GridSearchCV</a:t>
            </a:r>
            <a:r>
              <a:rPr lang="en-US" sz="1700" dirty="0">
                <a:solidFill>
                  <a:schemeClr val="tx1"/>
                </a:solidFill>
              </a:rPr>
              <a:t> with cross-validation to find optimal hyperparameters. Evaluated models using accuracy scores and confusion matrices on test data.</a:t>
            </a:r>
          </a:p>
          <a:p>
            <a:pPr marL="0" indent="0">
              <a:lnSpc>
                <a:spcPct val="120000"/>
              </a:lnSpc>
              <a:spcBef>
                <a:spcPts val="1400"/>
              </a:spcBef>
              <a:buNone/>
            </a:pPr>
            <a:endParaRPr lang="en-US" sz="2400" dirty="0">
              <a:solidFill>
                <a:schemeClr val="tx1"/>
              </a:solidFill>
              <a:latin typeface="Abadi"/>
            </a:endParaRPr>
          </a:p>
          <a:p>
            <a:pPr>
              <a:lnSpc>
                <a:spcPct val="100000"/>
              </a:lnSpc>
              <a:spcBef>
                <a:spcPts val="1400"/>
              </a:spcBef>
            </a:pPr>
            <a:endParaRPr lang="en-US" sz="500" dirty="0">
              <a:solidFill>
                <a:schemeClr val="tx1"/>
              </a:solidFill>
              <a:latin typeface="Abadi"/>
            </a:endParaRPr>
          </a:p>
          <a:p>
            <a:pPr>
              <a:lnSpc>
                <a:spcPct val="100000"/>
              </a:lnSpc>
              <a:spcBef>
                <a:spcPts val="1400"/>
              </a:spcBef>
            </a:pPr>
            <a:endParaRPr lang="en-US" sz="500" dirty="0">
              <a:solidFill>
                <a:schemeClr val="tx1"/>
              </a:solidFill>
              <a:latin typeface="Abadi"/>
            </a:endParaRPr>
          </a:p>
          <a:p>
            <a:pPr>
              <a:lnSpc>
                <a:spcPct val="100000"/>
              </a:lnSpc>
              <a:spcBef>
                <a:spcPts val="1400"/>
              </a:spcBef>
            </a:pPr>
            <a:endParaRPr lang="en-US" sz="500" dirty="0">
              <a:solidFill>
                <a:schemeClr val="tx1"/>
              </a:solidFill>
              <a:latin typeface="Abadi"/>
            </a:endParaRPr>
          </a:p>
          <a:p>
            <a:pPr>
              <a:lnSpc>
                <a:spcPct val="100000"/>
              </a:lnSpc>
              <a:spcBef>
                <a:spcPts val="1400"/>
              </a:spcBef>
            </a:pPr>
            <a:endParaRPr lang="en-US" sz="500" dirty="0">
              <a:solidFill>
                <a:schemeClr val="tx1"/>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2">
            <a:extLst>
              <a:ext uri="{FF2B5EF4-FFF2-40B4-BE49-F238E27FC236}">
                <a16:creationId xmlns:a16="http://schemas.microsoft.com/office/drawing/2014/main" id="{BDF3F76D-6470-D1B3-C17A-015D68C34C79}"/>
              </a:ext>
            </a:extLst>
          </p:cNvPr>
          <p:cNvSpPr>
            <a:spLocks noGrp="1" noChangeArrowheads="1"/>
          </p:cNvSpPr>
          <p:nvPr>
            <p:ph idx="4294967295"/>
          </p:nvPr>
        </p:nvSpPr>
        <p:spPr bwMode="auto">
          <a:xfrm>
            <a:off x="770011" y="3121223"/>
            <a:ext cx="9963376"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IBM Plex Mono Text"/>
            </a:endParaRPr>
          </a:p>
        </p:txBody>
      </p:sp>
      <p:sp>
        <p:nvSpPr>
          <p:cNvPr id="4" name="Rectangle 3">
            <a:extLst>
              <a:ext uri="{FF2B5EF4-FFF2-40B4-BE49-F238E27FC236}">
                <a16:creationId xmlns:a16="http://schemas.microsoft.com/office/drawing/2014/main" id="{2E7595F4-9CD3-62AE-FB66-8001AC8A9FAF}"/>
              </a:ext>
            </a:extLst>
          </p:cNvPr>
          <p:cNvSpPr>
            <a:spLocks noChangeArrowheads="1"/>
          </p:cNvSpPr>
          <p:nvPr/>
        </p:nvSpPr>
        <p:spPr bwMode="auto">
          <a:xfrm>
            <a:off x="770011" y="1409228"/>
            <a:ext cx="11421989"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IBM Plex Mono Text"/>
              </a:rPr>
              <a:t>The dataset was collected by querying the official SpaceX API, which provides comprehensive and up-to-date information on SpaceX launches, rockets, payloads, and related mission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IBM Plex Mono Text"/>
              </a:rPr>
              <a:t>Step-by-Step Data Collection Flow:</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IBM Plex Mono Tex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1" i="0" u="none" strike="noStrike" cap="none" normalizeH="0" baseline="0" dirty="0">
                <a:ln>
                  <a:noFill/>
                </a:ln>
                <a:solidFill>
                  <a:schemeClr val="tx1"/>
                </a:solidFill>
                <a:effectLst/>
                <a:latin typeface="IBM Plex Mono Text"/>
              </a:rPr>
              <a:t>Identify Data Requirements</a:t>
            </a:r>
            <a:endParaRPr kumimoji="0" lang="en-US" altLang="en-US" sz="1600" b="0" i="0" u="none" strike="noStrike" cap="none" normalizeH="0" baseline="0" dirty="0">
              <a:ln>
                <a:noFill/>
              </a:ln>
              <a:solidFill>
                <a:schemeClr val="tx1"/>
              </a:solidFill>
              <a:effectLst/>
              <a:latin typeface="IBM Plex Mono Tex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Define the target variables (e.g., launch success/failure) and relevant features (e.g., launch date, rocket type, payload mass).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1" i="0" u="none" strike="noStrike" cap="none" normalizeH="0" baseline="0" dirty="0">
                <a:ln>
                  <a:noFill/>
                </a:ln>
                <a:solidFill>
                  <a:schemeClr val="tx1"/>
                </a:solidFill>
                <a:effectLst/>
                <a:latin typeface="IBM Plex Mono Text"/>
              </a:rPr>
              <a:t>Access SpaceX API Endpoint</a:t>
            </a:r>
            <a:endParaRPr kumimoji="0" lang="en-US" altLang="en-US" sz="1600" b="0" i="0" u="none" strike="noStrike" cap="none" normalizeH="0" baseline="0" dirty="0">
              <a:ln>
                <a:noFill/>
              </a:ln>
              <a:solidFill>
                <a:schemeClr val="tx1"/>
              </a:solidFill>
              <a:effectLst/>
              <a:latin typeface="IBM Plex Mono Tex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Connect to the RESTful SpaceX API endpoint (https://api.spacexdata.com/v4/launches) using HTTP requests.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Authenticate if necessary (SpaceX API is public, so no key required).</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0" u="none" strike="noStrike" cap="none" normalizeH="0" baseline="0" dirty="0">
                <a:ln>
                  <a:noFill/>
                </a:ln>
                <a:solidFill>
                  <a:schemeClr val="tx1"/>
                </a:solidFill>
                <a:effectLst/>
                <a:latin typeface="IBM Plex Mono Text"/>
              </a:rPr>
              <a:t>Send API Requests</a:t>
            </a:r>
            <a:endParaRPr kumimoji="0" lang="en-US" altLang="en-US" sz="1600" b="0" i="0" u="none" strike="noStrike" cap="none" normalizeH="0" baseline="0" dirty="0">
              <a:ln>
                <a:noFill/>
              </a:ln>
              <a:solidFill>
                <a:schemeClr val="tx1"/>
              </a:solidFill>
              <a:effectLst/>
              <a:latin typeface="IBM Plex Mono Tex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Use Python libraries like requests or </a:t>
            </a:r>
            <a:r>
              <a:rPr kumimoji="0" lang="en-US" altLang="en-US" sz="1600" b="0" i="0" u="none" strike="noStrike" cap="none" normalizeH="0" baseline="0" dirty="0" err="1">
                <a:ln>
                  <a:noFill/>
                </a:ln>
                <a:solidFill>
                  <a:schemeClr val="tx1"/>
                </a:solidFill>
                <a:effectLst/>
                <a:latin typeface="IBM Plex Mono Text"/>
              </a:rPr>
              <a:t>http.client</a:t>
            </a:r>
            <a:r>
              <a:rPr kumimoji="0" lang="en-US" altLang="en-US" sz="1600" b="0" i="0" u="none" strike="noStrike" cap="none" normalizeH="0" baseline="0" dirty="0">
                <a:ln>
                  <a:noFill/>
                </a:ln>
                <a:solidFill>
                  <a:schemeClr val="tx1"/>
                </a:solidFill>
                <a:effectLst/>
                <a:latin typeface="IBM Plex Mono Text"/>
              </a:rPr>
              <a:t> to send GET requests.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Retrieve JSON formatted data containing detailed launch records.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1" i="0" u="none" strike="noStrike" cap="none" normalizeH="0" baseline="0" dirty="0">
                <a:ln>
                  <a:noFill/>
                </a:ln>
                <a:solidFill>
                  <a:schemeClr val="tx1"/>
                </a:solidFill>
                <a:effectLst/>
                <a:latin typeface="IBM Plex Mono Text"/>
              </a:rPr>
              <a:t>Extract Relevant Data Fields</a:t>
            </a:r>
            <a:endParaRPr kumimoji="0" lang="en-US" altLang="en-US" sz="1600" b="0" i="0" u="none" strike="noStrike" cap="none" normalizeH="0" baseline="0" dirty="0">
              <a:ln>
                <a:noFill/>
              </a:ln>
              <a:solidFill>
                <a:schemeClr val="tx1"/>
              </a:solidFill>
              <a:effectLst/>
              <a:latin typeface="IBM Plex Mono Tex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Parse JSON responses to select necessary attributes (e.g., mission name, date, rocket specifications, launch success status).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1" i="0" u="none" strike="noStrike" cap="none" normalizeH="0" baseline="0" dirty="0">
                <a:ln>
                  <a:noFill/>
                </a:ln>
                <a:solidFill>
                  <a:schemeClr val="tx1"/>
                </a:solidFill>
                <a:effectLst/>
                <a:latin typeface="IBM Plex Mono Text"/>
              </a:rPr>
              <a:t>Handle Pagination and Data Limits</a:t>
            </a:r>
            <a:endParaRPr kumimoji="0" lang="en-US" altLang="en-US" sz="1600" b="0" i="0" u="none" strike="noStrike" cap="none" normalizeH="0" baseline="0" dirty="0">
              <a:ln>
                <a:noFill/>
              </a:ln>
              <a:solidFill>
                <a:schemeClr val="tx1"/>
              </a:solidFill>
              <a:effectLst/>
              <a:latin typeface="IBM Plex Mono Tex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For large datasets, manage API pagination or batching to collect all records efficiently.</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1" i="0" u="none" strike="noStrike" cap="none" normalizeH="0" baseline="0" dirty="0">
                <a:ln>
                  <a:noFill/>
                </a:ln>
                <a:solidFill>
                  <a:schemeClr val="tx1"/>
                </a:solidFill>
                <a:effectLst/>
                <a:latin typeface="IBM Plex Mono Text"/>
              </a:rPr>
              <a:t>Store Raw Data Locally</a:t>
            </a:r>
            <a:endParaRPr kumimoji="0" lang="en-US" altLang="en-US" sz="1600" b="0" i="0" u="none" strike="noStrike" cap="none" normalizeH="0" baseline="0" dirty="0">
              <a:ln>
                <a:noFill/>
              </a:ln>
              <a:solidFill>
                <a:schemeClr val="tx1"/>
              </a:solidFill>
              <a:effectLst/>
              <a:latin typeface="IBM Plex Mono Tex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Save retrieved data into structured formats such as CSV or JSON files for offline processing.</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600" b="1" i="0" u="none" strike="noStrike" cap="none" normalizeH="0" baseline="0" dirty="0">
                <a:ln>
                  <a:noFill/>
                </a:ln>
                <a:solidFill>
                  <a:schemeClr val="tx1"/>
                </a:solidFill>
                <a:effectLst/>
                <a:latin typeface="IBM Plex Mono Text"/>
              </a:rPr>
              <a:t>Verify Data Completeness and Integrity</a:t>
            </a:r>
            <a:endParaRPr kumimoji="0" lang="en-US" altLang="en-US" sz="1600" b="0" i="0" u="none" strike="noStrike" cap="none" normalizeH="0" baseline="0" dirty="0">
              <a:ln>
                <a:noFill/>
              </a:ln>
              <a:solidFill>
                <a:schemeClr val="tx1"/>
              </a:solidFill>
              <a:effectLst/>
              <a:latin typeface="IBM Plex Mono Tex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IBM Plex Mono Text"/>
              </a:rPr>
              <a:t>Check for missing or inconsistent entries and document data quality issues.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IBM Plex Mono Text"/>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0B8DFD48-56ED-B795-F6C6-41E808F4D59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1D6972C-9E6A-F519-7DAF-0AE0B9F48548}"/>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AD3DF6FD-736E-D305-5E92-CC4C7E5C4A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Content Placeholder 2">
            <a:extLst>
              <a:ext uri="{FF2B5EF4-FFF2-40B4-BE49-F238E27FC236}">
                <a16:creationId xmlns:a16="http://schemas.microsoft.com/office/drawing/2014/main" id="{F25C3CDE-6723-A75E-6205-B9F32ECCE2B1}"/>
              </a:ext>
            </a:extLst>
          </p:cNvPr>
          <p:cNvSpPr>
            <a:spLocks noGrp="1" noChangeArrowheads="1"/>
          </p:cNvSpPr>
          <p:nvPr>
            <p:ph idx="4294967295"/>
          </p:nvPr>
        </p:nvSpPr>
        <p:spPr bwMode="auto">
          <a:xfrm>
            <a:off x="770011" y="1392984"/>
            <a:ext cx="9963376" cy="3543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None/>
            </a:pPr>
            <a:r>
              <a:rPr lang="en-IN" sz="1600" b="1" dirty="0">
                <a:latin typeface="IBM Plex Mono Text" panose="020B0509050203000203"/>
              </a:rPr>
              <a:t>Key Phrases for Presentation and Flowchart</a:t>
            </a:r>
          </a:p>
          <a:p>
            <a:pPr>
              <a:buFont typeface="Arial" panose="020B0604020202020204" pitchFamily="34" charset="0"/>
              <a:buChar char="•"/>
            </a:pPr>
            <a:r>
              <a:rPr lang="en-IN" sz="1600" dirty="0">
                <a:latin typeface="IBM Plex Mono Text" panose="020B0509050203000203"/>
              </a:rPr>
              <a:t>Define objectives &amp; select variables</a:t>
            </a:r>
          </a:p>
          <a:p>
            <a:pPr>
              <a:buFont typeface="Arial" panose="020B0604020202020204" pitchFamily="34" charset="0"/>
              <a:buChar char="•"/>
            </a:pPr>
            <a:r>
              <a:rPr lang="en-IN" sz="1600" dirty="0">
                <a:latin typeface="IBM Plex Mono Text" panose="020B0509050203000203"/>
              </a:rPr>
              <a:t>Connect to SpaceX API endpoint</a:t>
            </a:r>
          </a:p>
          <a:p>
            <a:pPr>
              <a:buFont typeface="Arial" panose="020B0604020202020204" pitchFamily="34" charset="0"/>
              <a:buChar char="•"/>
            </a:pPr>
            <a:r>
              <a:rPr lang="en-IN" sz="1600" dirty="0">
                <a:latin typeface="IBM Plex Mono Text" panose="020B0509050203000203"/>
              </a:rPr>
              <a:t>Send HTTP GET requests</a:t>
            </a:r>
          </a:p>
          <a:p>
            <a:pPr>
              <a:buFont typeface="Arial" panose="020B0604020202020204" pitchFamily="34" charset="0"/>
              <a:buChar char="•"/>
            </a:pPr>
            <a:r>
              <a:rPr lang="en-IN" sz="1600" dirty="0">
                <a:latin typeface="IBM Plex Mono Text" panose="020B0509050203000203"/>
              </a:rPr>
              <a:t>Retrieve &amp; parse JSON data</a:t>
            </a:r>
          </a:p>
          <a:p>
            <a:pPr>
              <a:buFont typeface="Arial" panose="020B0604020202020204" pitchFamily="34" charset="0"/>
              <a:buChar char="•"/>
            </a:pPr>
            <a:r>
              <a:rPr lang="en-IN" sz="1600" dirty="0">
                <a:latin typeface="IBM Plex Mono Text" panose="020B0509050203000203"/>
              </a:rPr>
              <a:t>Extract required fields</a:t>
            </a:r>
          </a:p>
          <a:p>
            <a:pPr>
              <a:buFont typeface="Arial" panose="020B0604020202020204" pitchFamily="34" charset="0"/>
              <a:buChar char="•"/>
            </a:pPr>
            <a:r>
              <a:rPr lang="en-IN" sz="1600" dirty="0">
                <a:latin typeface="IBM Plex Mono Text" panose="020B0509050203000203"/>
              </a:rPr>
              <a:t>Manage pagination for large data</a:t>
            </a:r>
          </a:p>
          <a:p>
            <a:pPr>
              <a:buFont typeface="Arial" panose="020B0604020202020204" pitchFamily="34" charset="0"/>
              <a:buChar char="•"/>
            </a:pPr>
            <a:r>
              <a:rPr lang="en-IN" sz="1600" dirty="0">
                <a:latin typeface="IBM Plex Mono Text" panose="020B0509050203000203"/>
              </a:rPr>
              <a:t>Store data locally (CSV/JSON)</a:t>
            </a:r>
          </a:p>
          <a:p>
            <a:pPr>
              <a:buFont typeface="Arial" panose="020B0604020202020204" pitchFamily="34" charset="0"/>
              <a:buChar char="•"/>
            </a:pPr>
            <a:r>
              <a:rPr lang="en-IN" sz="1600" dirty="0">
                <a:latin typeface="IBM Plex Mono Text" panose="020B0509050203000203"/>
              </a:rPr>
              <a:t>Verify data completeness &amp; quality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IBM Plex Mono Text"/>
            </a:endParaRPr>
          </a:p>
        </p:txBody>
      </p:sp>
    </p:spTree>
    <p:extLst>
      <p:ext uri="{BB962C8B-B14F-4D97-AF65-F5344CB8AC3E}">
        <p14:creationId xmlns:p14="http://schemas.microsoft.com/office/powerpoint/2010/main" val="129402598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725</TotalTime>
  <Words>6036</Words>
  <Application>Microsoft Office PowerPoint</Application>
  <PresentationFormat>Widescreen</PresentationFormat>
  <Paragraphs>549</Paragraphs>
  <Slides>57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Abadi</vt:lpstr>
      <vt:lpstr>Arial</vt:lpstr>
      <vt:lpstr>Calibri</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Nitisha Nikhare</cp:lastModifiedBy>
  <cp:revision>209</cp:revision>
  <dcterms:created xsi:type="dcterms:W3CDTF">2021-04-29T18:58:34Z</dcterms:created>
  <dcterms:modified xsi:type="dcterms:W3CDTF">2025-05-30T21:54:05Z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